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5143500" type="screen16x9"/>
  <p:notesSz cx="6858000" cy="9144000"/>
  <p:embeddedFontLst>
    <p:embeddedFont>
      <p:font typeface="Source Sans Pro" panose="020B0604020202020204" charset="0"/>
      <p:regular r:id="rId15"/>
      <p:bold r:id="rId16"/>
      <p:italic r:id="rId17"/>
      <p:boldItalic r:id="rId18"/>
    </p:embeddedFont>
    <p:embeddedFont>
      <p:font typeface="Georgia" panose="02040502050405020303" pitchFamily="18" charset="0"/>
      <p:regular r:id="rId19"/>
      <p:bold r:id="rId20"/>
      <p:italic r:id="rId21"/>
      <p:boldItalic r:id="rId22"/>
    </p:embeddedFont>
    <p:embeddedFont>
      <p:font typeface="Roboto" panose="020B0604020202020204" charset="0"/>
      <p:regular r:id="rId23"/>
      <p:bold r:id="rId24"/>
      <p:italic r:id="rId25"/>
      <p:boldItalic r:id="rId26"/>
    </p:embeddedFont>
    <p:embeddedFont>
      <p:font typeface="Raleway"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c790e8b5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c790e8b5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c790e8b57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c790e8b5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c790e8b5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c790e8b5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c790e8b5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c790e8b5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c790e8b5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c790e8b5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c790e8b5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c790e8b5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c790e8b5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c790e8b5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c790e8b5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c790e8b5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c790e8b57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c790e8b57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c790e8b5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c790e8b5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poets.org/poet/li-young-le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subTitle" idx="1"/>
          </p:nvPr>
        </p:nvSpPr>
        <p:spPr>
          <a:xfrm>
            <a:off x="205725" y="415775"/>
            <a:ext cx="81837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rPr>
              <a:t>Sound and Metaphor in Li-Young Lee’s “Persimmons”</a:t>
            </a:r>
            <a:endParaRPr sz="3600">
              <a:solidFill>
                <a:srgbClr val="000000"/>
              </a:solidFill>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139700" indent="0" fontAlgn="base">
              <a:buNone/>
            </a:pPr>
            <a:r>
              <a:rPr lang="en-US" dirty="0" smtClean="0">
                <a:solidFill>
                  <a:schemeClr val="bg2"/>
                </a:solidFill>
                <a:latin typeface="Georgia" panose="02040502050405020303" pitchFamily="18" charset="0"/>
              </a:rPr>
              <a:t>Finally understanding</a:t>
            </a:r>
            <a:endParaRPr lang="en-US" dirty="0">
              <a:solidFill>
                <a:schemeClr val="bg2"/>
              </a:solidFill>
              <a:latin typeface="Georgia" panose="02040502050405020303" pitchFamily="18" charset="0"/>
            </a:endParaRPr>
          </a:p>
          <a:p>
            <a:pPr marL="139700" indent="0" fontAlgn="base">
              <a:buNone/>
            </a:pPr>
            <a:r>
              <a:rPr lang="en-US" dirty="0" smtClean="0">
                <a:solidFill>
                  <a:schemeClr val="bg2"/>
                </a:solidFill>
                <a:latin typeface="Georgia" panose="02040502050405020303" pitchFamily="18" charset="0"/>
              </a:rPr>
              <a:t>he </a:t>
            </a:r>
            <a:r>
              <a:rPr lang="en-US" dirty="0">
                <a:solidFill>
                  <a:schemeClr val="bg2"/>
                </a:solidFill>
                <a:latin typeface="Georgia" panose="02040502050405020303" pitchFamily="18" charset="0"/>
              </a:rPr>
              <a:t>was going </a:t>
            </a:r>
            <a:r>
              <a:rPr lang="en-US" dirty="0" smtClean="0">
                <a:solidFill>
                  <a:schemeClr val="bg2"/>
                </a:solidFill>
                <a:latin typeface="Georgia" panose="02040502050405020303" pitchFamily="18" charset="0"/>
              </a:rPr>
              <a:t>blind,</a:t>
            </a:r>
            <a:endParaRPr lang="en-US" dirty="0">
              <a:solidFill>
                <a:schemeClr val="bg2"/>
              </a:solidFill>
              <a:latin typeface="Georgia" panose="02040502050405020303" pitchFamily="18" charset="0"/>
            </a:endParaRPr>
          </a:p>
          <a:p>
            <a:pPr marL="139700" indent="0" fontAlgn="base">
              <a:buNone/>
            </a:pPr>
            <a:r>
              <a:rPr lang="en-US" dirty="0" smtClean="0">
                <a:solidFill>
                  <a:schemeClr val="bg2"/>
                </a:solidFill>
                <a:latin typeface="Georgia" panose="02040502050405020303" pitchFamily="18" charset="0"/>
              </a:rPr>
              <a:t>my </a:t>
            </a:r>
            <a:r>
              <a:rPr lang="en-US" dirty="0">
                <a:solidFill>
                  <a:schemeClr val="bg2"/>
                </a:solidFill>
                <a:latin typeface="Georgia" panose="02040502050405020303" pitchFamily="18" charset="0"/>
              </a:rPr>
              <a:t>father sat up all one night</a:t>
            </a:r>
            <a:br>
              <a:rPr lang="en-US" dirty="0">
                <a:solidFill>
                  <a:schemeClr val="bg2"/>
                </a:solidFill>
                <a:latin typeface="Georgia" panose="02040502050405020303" pitchFamily="18" charset="0"/>
              </a:rPr>
            </a:br>
            <a:r>
              <a:rPr lang="en-US" dirty="0" smtClean="0">
                <a:solidFill>
                  <a:schemeClr val="bg2"/>
                </a:solidFill>
                <a:latin typeface="Georgia" panose="02040502050405020303" pitchFamily="18" charset="0"/>
              </a:rPr>
              <a:t>waiting </a:t>
            </a:r>
            <a:r>
              <a:rPr lang="en-US" dirty="0">
                <a:solidFill>
                  <a:schemeClr val="bg2"/>
                </a:solidFill>
                <a:latin typeface="Georgia" panose="02040502050405020303" pitchFamily="18" charset="0"/>
              </a:rPr>
              <a:t>for a song, a </a:t>
            </a:r>
            <a:r>
              <a:rPr lang="en-US" dirty="0">
                <a:solidFill>
                  <a:schemeClr val="accent5"/>
                </a:solidFill>
                <a:latin typeface="Georgia" panose="02040502050405020303" pitchFamily="18" charset="0"/>
              </a:rPr>
              <a:t>ghost.</a:t>
            </a:r>
            <a:r>
              <a:rPr lang="en-US" dirty="0">
                <a:solidFill>
                  <a:schemeClr val="bg2"/>
                </a:solidFill>
                <a:latin typeface="Georgia" panose="02040502050405020303" pitchFamily="18" charset="0"/>
              </a:rPr>
              <a:t/>
            </a:r>
            <a:br>
              <a:rPr lang="en-US" dirty="0">
                <a:solidFill>
                  <a:schemeClr val="bg2"/>
                </a:solidFill>
                <a:latin typeface="Georgia" panose="02040502050405020303" pitchFamily="18" charset="0"/>
              </a:rPr>
            </a:br>
            <a:r>
              <a:rPr lang="en-US" dirty="0" smtClean="0">
                <a:solidFill>
                  <a:schemeClr val="bg2"/>
                </a:solidFill>
                <a:latin typeface="Georgia" panose="02040502050405020303" pitchFamily="18" charset="0"/>
              </a:rPr>
              <a:t>I </a:t>
            </a:r>
            <a:r>
              <a:rPr lang="en-US" dirty="0">
                <a:solidFill>
                  <a:schemeClr val="bg2"/>
                </a:solidFill>
                <a:latin typeface="Georgia" panose="02040502050405020303" pitchFamily="18" charset="0"/>
              </a:rPr>
              <a:t>gave him the persimmons,</a:t>
            </a:r>
            <a:br>
              <a:rPr lang="en-US" dirty="0">
                <a:solidFill>
                  <a:schemeClr val="bg2"/>
                </a:solidFill>
                <a:latin typeface="Georgia" panose="02040502050405020303" pitchFamily="18" charset="0"/>
              </a:rPr>
            </a:br>
            <a:r>
              <a:rPr lang="en-US" dirty="0" smtClean="0">
                <a:solidFill>
                  <a:srgbClr val="FF0000"/>
                </a:solidFill>
                <a:latin typeface="Georgia" panose="02040502050405020303" pitchFamily="18" charset="0"/>
              </a:rPr>
              <a:t>sw</a:t>
            </a:r>
            <a:r>
              <a:rPr lang="en-US" dirty="0" smtClean="0">
                <a:solidFill>
                  <a:schemeClr val="bg2"/>
                </a:solidFill>
                <a:latin typeface="Georgia" panose="02040502050405020303" pitchFamily="18" charset="0"/>
              </a:rPr>
              <a:t>elled</a:t>
            </a:r>
            <a:r>
              <a:rPr lang="en-US" dirty="0">
                <a:solidFill>
                  <a:schemeClr val="bg2"/>
                </a:solidFill>
                <a:latin typeface="Georgia" panose="02040502050405020303" pitchFamily="18" charset="0"/>
              </a:rPr>
              <a:t>, heavy as </a:t>
            </a:r>
            <a:r>
              <a:rPr lang="en-US" dirty="0">
                <a:solidFill>
                  <a:srgbClr val="FF0000"/>
                </a:solidFill>
                <a:latin typeface="Georgia" panose="02040502050405020303" pitchFamily="18" charset="0"/>
              </a:rPr>
              <a:t>s</a:t>
            </a:r>
            <a:r>
              <a:rPr lang="en-US" dirty="0">
                <a:solidFill>
                  <a:schemeClr val="bg2"/>
                </a:solidFill>
                <a:latin typeface="Georgia" panose="02040502050405020303" pitchFamily="18" charset="0"/>
              </a:rPr>
              <a:t>adness,</a:t>
            </a:r>
            <a:br>
              <a:rPr lang="en-US" dirty="0">
                <a:solidFill>
                  <a:schemeClr val="bg2"/>
                </a:solidFill>
                <a:latin typeface="Georgia" panose="02040502050405020303" pitchFamily="18" charset="0"/>
              </a:rPr>
            </a:br>
            <a:r>
              <a:rPr lang="en-US" dirty="0" smtClean="0">
                <a:solidFill>
                  <a:schemeClr val="bg2"/>
                </a:solidFill>
                <a:latin typeface="Georgia" panose="02040502050405020303" pitchFamily="18" charset="0"/>
              </a:rPr>
              <a:t>and </a:t>
            </a:r>
            <a:r>
              <a:rPr lang="en-US" dirty="0">
                <a:solidFill>
                  <a:srgbClr val="FF0000"/>
                </a:solidFill>
                <a:latin typeface="Georgia" panose="02040502050405020303" pitchFamily="18" charset="0"/>
              </a:rPr>
              <a:t>sw</a:t>
            </a:r>
            <a:r>
              <a:rPr lang="en-US" dirty="0">
                <a:solidFill>
                  <a:schemeClr val="bg2"/>
                </a:solidFill>
                <a:latin typeface="Georgia" panose="02040502050405020303" pitchFamily="18" charset="0"/>
              </a:rPr>
              <a:t>eet as love</a:t>
            </a:r>
            <a:r>
              <a:rPr lang="en-US" dirty="0" smtClean="0">
                <a:solidFill>
                  <a:schemeClr val="bg2"/>
                </a:solidFill>
                <a:latin typeface="Georgia" panose="02040502050405020303" pitchFamily="18" charset="0"/>
              </a:rPr>
              <a:t>.</a:t>
            </a:r>
            <a:r>
              <a:rPr lang="en-US" dirty="0"/>
              <a:t/>
            </a:r>
            <a:br>
              <a:rPr lang="en-US" dirty="0"/>
            </a:br>
            <a:endParaRPr lang="en-US" dirty="0"/>
          </a:p>
        </p:txBody>
      </p:sp>
      <p:sp>
        <p:nvSpPr>
          <p:cNvPr id="4" name="Text Placeholder 3"/>
          <p:cNvSpPr>
            <a:spLocks noGrp="1"/>
          </p:cNvSpPr>
          <p:nvPr>
            <p:ph type="body" idx="2"/>
          </p:nvPr>
        </p:nvSpPr>
        <p:spPr/>
        <p:txBody>
          <a:bodyPr/>
          <a:lstStyle/>
          <a:p>
            <a:pPr marL="139700" indent="0">
              <a:buNone/>
            </a:pPr>
            <a:r>
              <a:rPr lang="en-US" dirty="0" smtClean="0">
                <a:solidFill>
                  <a:schemeClr val="accent5"/>
                </a:solidFill>
              </a:rPr>
              <a:t>Metaphor: The persimmons are the ghost. They’re the memory of something that’s been lost to his father;  he’ll never see persimmons again. </a:t>
            </a:r>
          </a:p>
          <a:p>
            <a:pPr marL="139700" indent="0">
              <a:buNone/>
            </a:pPr>
            <a:endParaRPr lang="en-US" dirty="0">
              <a:solidFill>
                <a:schemeClr val="accent5"/>
              </a:solidFill>
            </a:endParaRPr>
          </a:p>
          <a:p>
            <a:pPr marL="139700" indent="0">
              <a:buNone/>
            </a:pPr>
            <a:r>
              <a:rPr lang="en-US" dirty="0" smtClean="0">
                <a:solidFill>
                  <a:srgbClr val="FF0000"/>
                </a:solidFill>
              </a:rPr>
              <a:t>The alliterated sound ties together the signficance of the fruit (swelled, full), the sadness of what’s been lost in this moment, and the sweetness of what he once had. It’s nostalgic. </a:t>
            </a:r>
            <a:endParaRPr lang="en-US" dirty="0">
              <a:solidFill>
                <a:srgbClr val="FF0000"/>
              </a:solidFill>
            </a:endParaRPr>
          </a:p>
        </p:txBody>
      </p:sp>
    </p:spTree>
    <p:extLst>
      <p:ext uri="{BB962C8B-B14F-4D97-AF65-F5344CB8AC3E}">
        <p14:creationId xmlns:p14="http://schemas.microsoft.com/office/powerpoint/2010/main" val="1798109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p:nvPr/>
        </p:nvSpPr>
        <p:spPr>
          <a:xfrm>
            <a:off x="0" y="-117600"/>
            <a:ext cx="3408218" cy="53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rgbClr val="343434"/>
                </a:solidFill>
                <a:latin typeface="Georgia"/>
                <a:ea typeface="Georgia"/>
                <a:cs typeface="Georgia"/>
                <a:sym typeface="Georgia"/>
              </a:rPr>
              <a:t>Under some blankets, I find a box.</a:t>
            </a:r>
            <a:endParaRPr sz="1200" b="1" dirty="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r>
              <a:rPr lang="en" sz="1200" b="1" dirty="0">
                <a:solidFill>
                  <a:srgbClr val="343434"/>
                </a:solidFill>
                <a:latin typeface="Georgia"/>
                <a:ea typeface="Georgia"/>
                <a:cs typeface="Georgia"/>
                <a:sym typeface="Georgia"/>
              </a:rPr>
              <a:t>Inside the box I find three scrolls.</a:t>
            </a:r>
            <a:endParaRPr sz="1200" b="1" dirty="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r>
              <a:rPr lang="en" sz="1200" b="1" dirty="0">
                <a:solidFill>
                  <a:srgbClr val="343434"/>
                </a:solidFill>
                <a:latin typeface="Georgia"/>
                <a:ea typeface="Georgia"/>
                <a:cs typeface="Georgia"/>
                <a:sym typeface="Georgia"/>
              </a:rPr>
              <a:t>I sit beside him and untie</a:t>
            </a:r>
            <a:endParaRPr sz="1200" b="1" dirty="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r>
              <a:rPr lang="en" sz="1200" b="1" dirty="0">
                <a:solidFill>
                  <a:srgbClr val="343434"/>
                </a:solidFill>
                <a:latin typeface="Georgia"/>
                <a:ea typeface="Georgia"/>
                <a:cs typeface="Georgia"/>
                <a:sym typeface="Georgia"/>
              </a:rPr>
              <a:t>three paintings by my father:</a:t>
            </a:r>
            <a:endParaRPr sz="1200" b="1" dirty="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r>
              <a:rPr lang="en" sz="1200" b="1" dirty="0">
                <a:solidFill>
                  <a:srgbClr val="343434"/>
                </a:solidFill>
                <a:latin typeface="Georgia"/>
                <a:ea typeface="Georgia"/>
                <a:cs typeface="Georgia"/>
                <a:sym typeface="Georgia"/>
              </a:rPr>
              <a:t>Hibiscus leaf and a white flower.</a:t>
            </a:r>
            <a:endParaRPr sz="1200" b="1" dirty="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r>
              <a:rPr lang="en" sz="1200" b="1" dirty="0">
                <a:solidFill>
                  <a:srgbClr val="343434"/>
                </a:solidFill>
                <a:latin typeface="Georgia"/>
                <a:ea typeface="Georgia"/>
                <a:cs typeface="Georgia"/>
                <a:sym typeface="Georgia"/>
              </a:rPr>
              <a:t>Two cats preening.</a:t>
            </a:r>
            <a:endParaRPr sz="1200" b="1" dirty="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r>
              <a:rPr lang="en" sz="1200" b="1" dirty="0">
                <a:solidFill>
                  <a:schemeClr val="accent5"/>
                </a:solidFill>
                <a:latin typeface="Georgia"/>
                <a:ea typeface="Georgia"/>
                <a:cs typeface="Georgia"/>
                <a:sym typeface="Georgia"/>
              </a:rPr>
              <a:t>Two persimmons, so full they want to drop from the cloth.	         </a:t>
            </a:r>
            <a:endParaRPr lang="en" sz="1200" b="1" dirty="0" smtClean="0">
              <a:solidFill>
                <a:schemeClr val="accent5"/>
              </a:solidFill>
              <a:latin typeface="Georgia"/>
              <a:ea typeface="Georgia"/>
              <a:cs typeface="Georgia"/>
              <a:sym typeface="Georgia"/>
            </a:endParaRPr>
          </a:p>
          <a:p>
            <a:pPr marL="0" lvl="0" indent="0" algn="l" rtl="0">
              <a:lnSpc>
                <a:spcPct val="115000"/>
              </a:lnSpc>
              <a:spcBef>
                <a:spcPts val="0"/>
              </a:spcBef>
              <a:spcAft>
                <a:spcPts val="0"/>
              </a:spcAft>
              <a:buNone/>
            </a:pPr>
            <a:endParaRPr lang="en" sz="1200" b="1" dirty="0" smtClean="0">
              <a:solidFill>
                <a:schemeClr val="accent5"/>
              </a:solidFill>
              <a:latin typeface="Georgia"/>
              <a:ea typeface="Georgia"/>
              <a:cs typeface="Georgia"/>
              <a:sym typeface="Georgia"/>
            </a:endParaRPr>
          </a:p>
          <a:p>
            <a:pPr marL="0" lvl="0" indent="0" algn="l" rtl="0">
              <a:lnSpc>
                <a:spcPct val="115000"/>
              </a:lnSpc>
              <a:spcBef>
                <a:spcPts val="0"/>
              </a:spcBef>
              <a:spcAft>
                <a:spcPts val="0"/>
              </a:spcAft>
              <a:buNone/>
            </a:pPr>
            <a:r>
              <a:rPr lang="en" sz="1200" b="1" dirty="0" smtClean="0">
                <a:solidFill>
                  <a:srgbClr val="343434"/>
                </a:solidFill>
                <a:latin typeface="Georgia"/>
                <a:ea typeface="Georgia"/>
                <a:cs typeface="Georgia"/>
                <a:sym typeface="Georgia"/>
              </a:rPr>
              <a:t>He </a:t>
            </a:r>
            <a:r>
              <a:rPr lang="en" sz="1200" b="1" dirty="0">
                <a:solidFill>
                  <a:srgbClr val="343434"/>
                </a:solidFill>
                <a:latin typeface="Georgia"/>
                <a:ea typeface="Georgia"/>
                <a:cs typeface="Georgia"/>
                <a:sym typeface="Georgia"/>
              </a:rPr>
              <a:t>raises both hands to touch the cloth,  </a:t>
            </a:r>
            <a:r>
              <a:rPr lang="en" sz="1200" b="1" dirty="0" smtClean="0">
                <a:solidFill>
                  <a:srgbClr val="343434"/>
                </a:solidFill>
                <a:latin typeface="Georgia"/>
                <a:ea typeface="Georgia"/>
                <a:cs typeface="Georgia"/>
                <a:sym typeface="Georgia"/>
              </a:rPr>
              <a:t>asks</a:t>
            </a:r>
            <a:r>
              <a:rPr lang="en" sz="1200" b="1" dirty="0">
                <a:solidFill>
                  <a:srgbClr val="343434"/>
                </a:solidFill>
                <a:latin typeface="Georgia"/>
                <a:ea typeface="Georgia"/>
                <a:cs typeface="Georgia"/>
                <a:sym typeface="Georgia"/>
              </a:rPr>
              <a:t>, </a:t>
            </a:r>
            <a:r>
              <a:rPr lang="en" sz="1200" b="1" i="1" dirty="0">
                <a:solidFill>
                  <a:srgbClr val="343434"/>
                </a:solidFill>
                <a:latin typeface="Georgia"/>
                <a:ea typeface="Georgia"/>
                <a:cs typeface="Georgia"/>
                <a:sym typeface="Georgia"/>
              </a:rPr>
              <a:t>Which is this?</a:t>
            </a:r>
            <a:endParaRPr sz="1200" b="1" i="1" dirty="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endParaRPr sz="1200" b="1" i="1" dirty="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r>
              <a:rPr lang="en" sz="1200" b="1" i="1" dirty="0">
                <a:solidFill>
                  <a:srgbClr val="343434"/>
                </a:solidFill>
                <a:latin typeface="Georgia"/>
                <a:ea typeface="Georgia"/>
                <a:cs typeface="Georgia"/>
                <a:sym typeface="Georgia"/>
              </a:rPr>
              <a:t>This is persimmons, Father.</a:t>
            </a:r>
            <a:endParaRPr sz="1200" b="1" i="1" dirty="0">
              <a:solidFill>
                <a:srgbClr val="343434"/>
              </a:solidFill>
              <a:highlight>
                <a:srgbClr val="FFFFFF"/>
              </a:highlight>
              <a:latin typeface="Georgia"/>
              <a:ea typeface="Georgia"/>
              <a:cs typeface="Georgia"/>
              <a:sym typeface="Georgia"/>
            </a:endParaRPr>
          </a:p>
          <a:p>
            <a:pPr marL="0" lvl="0" indent="0" algn="l" rtl="0">
              <a:lnSpc>
                <a:spcPct val="115000"/>
              </a:lnSpc>
              <a:spcBef>
                <a:spcPts val="0"/>
              </a:spcBef>
              <a:spcAft>
                <a:spcPts val="0"/>
              </a:spcAft>
              <a:buNone/>
            </a:pPr>
            <a:endParaRPr sz="1200" b="1" i="1" dirty="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r>
              <a:rPr lang="en" sz="1200" b="1" i="1" dirty="0">
                <a:solidFill>
                  <a:srgbClr val="343434"/>
                </a:solidFill>
                <a:latin typeface="Georgia"/>
                <a:ea typeface="Georgia"/>
                <a:cs typeface="Georgia"/>
                <a:sym typeface="Georgia"/>
              </a:rPr>
              <a:t>Oh, the </a:t>
            </a:r>
            <a:r>
              <a:rPr lang="en" sz="1200" b="1" i="1" dirty="0">
                <a:solidFill>
                  <a:srgbClr val="FF0000"/>
                </a:solidFill>
                <a:latin typeface="Georgia"/>
                <a:ea typeface="Georgia"/>
                <a:cs typeface="Georgia"/>
                <a:sym typeface="Georgia"/>
              </a:rPr>
              <a:t>f</a:t>
            </a:r>
            <a:r>
              <a:rPr lang="en" sz="1200" b="1" i="1" dirty="0">
                <a:solidFill>
                  <a:srgbClr val="343434"/>
                </a:solidFill>
                <a:latin typeface="Georgia"/>
                <a:ea typeface="Georgia"/>
                <a:cs typeface="Georgia"/>
                <a:sym typeface="Georgia"/>
              </a:rPr>
              <a:t>eel of the wol</a:t>
            </a:r>
            <a:r>
              <a:rPr lang="en" sz="1200" b="1" i="1" dirty="0">
                <a:solidFill>
                  <a:srgbClr val="FF0000"/>
                </a:solidFill>
                <a:latin typeface="Georgia"/>
                <a:ea typeface="Georgia"/>
                <a:cs typeface="Georgia"/>
                <a:sym typeface="Georgia"/>
              </a:rPr>
              <a:t>f</a:t>
            </a:r>
            <a:r>
              <a:rPr lang="en" sz="1200" b="1" i="1" dirty="0">
                <a:solidFill>
                  <a:srgbClr val="343434"/>
                </a:solidFill>
                <a:latin typeface="Georgia"/>
                <a:ea typeface="Georgia"/>
                <a:cs typeface="Georgia"/>
                <a:sym typeface="Georgia"/>
              </a:rPr>
              <a:t>tail on the </a:t>
            </a:r>
            <a:r>
              <a:rPr lang="en" sz="1200" b="1" i="1" dirty="0">
                <a:solidFill>
                  <a:srgbClr val="FF0000"/>
                </a:solidFill>
                <a:latin typeface="Georgia"/>
                <a:ea typeface="Georgia"/>
                <a:cs typeface="Georgia"/>
                <a:sym typeface="Georgia"/>
              </a:rPr>
              <a:t>si</a:t>
            </a:r>
            <a:r>
              <a:rPr lang="en" sz="1200" b="1" i="1" dirty="0">
                <a:latin typeface="Georgia"/>
                <a:ea typeface="Georgia"/>
                <a:cs typeface="Georgia"/>
                <a:sym typeface="Georgia"/>
              </a:rPr>
              <a:t>lk</a:t>
            </a:r>
            <a:r>
              <a:rPr lang="en" sz="1200" b="1" i="1" dirty="0">
                <a:solidFill>
                  <a:srgbClr val="343434"/>
                </a:solidFill>
                <a:latin typeface="Georgia"/>
                <a:ea typeface="Georgia"/>
                <a:cs typeface="Georgia"/>
                <a:sym typeface="Georgia"/>
              </a:rPr>
              <a:t>,   </a:t>
            </a:r>
            <a:r>
              <a:rPr lang="en" sz="1200" b="1" i="1" dirty="0" smtClean="0">
                <a:solidFill>
                  <a:srgbClr val="343434"/>
                </a:solidFill>
                <a:latin typeface="Georgia"/>
                <a:ea typeface="Georgia"/>
                <a:cs typeface="Georgia"/>
                <a:sym typeface="Georgia"/>
              </a:rPr>
              <a:t>the </a:t>
            </a:r>
            <a:r>
              <a:rPr lang="en" sz="1200" b="1" i="1" dirty="0">
                <a:solidFill>
                  <a:srgbClr val="FF0000"/>
                </a:solidFill>
                <a:latin typeface="Georgia"/>
                <a:ea typeface="Georgia"/>
                <a:cs typeface="Georgia"/>
                <a:sym typeface="Georgia"/>
              </a:rPr>
              <a:t>st</a:t>
            </a:r>
            <a:r>
              <a:rPr lang="en" sz="1200" b="1" i="1" dirty="0">
                <a:latin typeface="Georgia"/>
                <a:ea typeface="Georgia"/>
                <a:cs typeface="Georgia"/>
                <a:sym typeface="Georgia"/>
              </a:rPr>
              <a:t>rength</a:t>
            </a:r>
            <a:r>
              <a:rPr lang="en" sz="1200" b="1" i="1" dirty="0">
                <a:solidFill>
                  <a:srgbClr val="343434"/>
                </a:solidFill>
                <a:latin typeface="Georgia"/>
                <a:ea typeface="Georgia"/>
                <a:cs typeface="Georgia"/>
                <a:sym typeface="Georgia"/>
              </a:rPr>
              <a:t>, the </a:t>
            </a:r>
            <a:r>
              <a:rPr lang="en" sz="1200" b="1" i="1" dirty="0" smtClean="0">
                <a:latin typeface="Georgia"/>
                <a:ea typeface="Georgia"/>
                <a:cs typeface="Georgia"/>
                <a:sym typeface="Georgia"/>
              </a:rPr>
              <a:t>ten</a:t>
            </a:r>
            <a:r>
              <a:rPr lang="en" sz="1200" b="1" i="1" dirty="0" smtClean="0">
                <a:solidFill>
                  <a:srgbClr val="FF0000"/>
                </a:solidFill>
                <a:latin typeface="Georgia"/>
                <a:ea typeface="Georgia"/>
                <a:cs typeface="Georgia"/>
                <a:sym typeface="Georgia"/>
              </a:rPr>
              <a:t>se</a:t>
            </a:r>
            <a:endParaRPr lang="en" sz="1200" b="1" i="1" dirty="0">
              <a:solidFill>
                <a:srgbClr val="FF0000"/>
              </a:solidFill>
              <a:latin typeface="Georgia"/>
              <a:ea typeface="Georgia"/>
              <a:cs typeface="Georgia"/>
              <a:sym typeface="Georgia"/>
            </a:endParaRPr>
          </a:p>
          <a:p>
            <a:pPr marL="0" lvl="0" indent="0" algn="l" rtl="0">
              <a:lnSpc>
                <a:spcPct val="115000"/>
              </a:lnSpc>
              <a:spcBef>
                <a:spcPts val="0"/>
              </a:spcBef>
              <a:spcAft>
                <a:spcPts val="0"/>
              </a:spcAft>
              <a:buNone/>
            </a:pPr>
            <a:r>
              <a:rPr lang="en" sz="1200" b="1" i="1" dirty="0" smtClean="0">
                <a:solidFill>
                  <a:srgbClr val="343434"/>
                </a:solidFill>
                <a:latin typeface="Georgia"/>
                <a:ea typeface="Georgia"/>
                <a:cs typeface="Georgia"/>
                <a:sym typeface="Georgia"/>
              </a:rPr>
              <a:t>pre</a:t>
            </a:r>
            <a:r>
              <a:rPr lang="en" sz="1200" b="1" i="1" dirty="0" smtClean="0">
                <a:solidFill>
                  <a:srgbClr val="FF0000"/>
                </a:solidFill>
                <a:latin typeface="Georgia"/>
                <a:ea typeface="Georgia"/>
                <a:cs typeface="Georgia"/>
                <a:sym typeface="Georgia"/>
              </a:rPr>
              <a:t>cisi</a:t>
            </a:r>
            <a:r>
              <a:rPr lang="en" sz="1200" b="1" i="1" dirty="0" smtClean="0">
                <a:solidFill>
                  <a:srgbClr val="343434"/>
                </a:solidFill>
                <a:latin typeface="Georgia"/>
                <a:ea typeface="Georgia"/>
                <a:cs typeface="Georgia"/>
                <a:sym typeface="Georgia"/>
              </a:rPr>
              <a:t>on </a:t>
            </a:r>
            <a:r>
              <a:rPr lang="en" sz="1200" b="1" i="1" dirty="0">
                <a:solidFill>
                  <a:srgbClr val="343434"/>
                </a:solidFill>
                <a:latin typeface="Georgia"/>
                <a:ea typeface="Georgia"/>
                <a:cs typeface="Georgia"/>
                <a:sym typeface="Georgia"/>
              </a:rPr>
              <a:t>in the wr</a:t>
            </a:r>
            <a:r>
              <a:rPr lang="en" sz="1200" b="1" i="1" dirty="0">
                <a:solidFill>
                  <a:srgbClr val="FF0000"/>
                </a:solidFill>
                <a:latin typeface="Georgia"/>
                <a:ea typeface="Georgia"/>
                <a:cs typeface="Georgia"/>
                <a:sym typeface="Georgia"/>
              </a:rPr>
              <a:t>ist</a:t>
            </a:r>
            <a:r>
              <a:rPr lang="en" sz="1200" b="1" i="1" dirty="0">
                <a:solidFill>
                  <a:srgbClr val="343434"/>
                </a:solidFill>
                <a:latin typeface="Georgia"/>
                <a:ea typeface="Georgia"/>
                <a:cs typeface="Georgia"/>
                <a:sym typeface="Georgia"/>
              </a:rPr>
              <a:t>.		</a:t>
            </a:r>
            <a:endParaRPr lang="en" sz="1200" b="1" i="1" dirty="0" smtClean="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r>
              <a:rPr lang="en" sz="1200" b="1" i="1" dirty="0" smtClean="0">
                <a:solidFill>
                  <a:srgbClr val="343434"/>
                </a:solidFill>
                <a:latin typeface="Georgia"/>
                <a:ea typeface="Georgia"/>
                <a:cs typeface="Georgia"/>
                <a:sym typeface="Georgia"/>
              </a:rPr>
              <a:t>I </a:t>
            </a:r>
            <a:r>
              <a:rPr lang="en" sz="1200" b="1" i="1" dirty="0">
                <a:solidFill>
                  <a:srgbClr val="343434"/>
                </a:solidFill>
                <a:latin typeface="Georgia"/>
                <a:ea typeface="Georgia"/>
                <a:cs typeface="Georgia"/>
                <a:sym typeface="Georgia"/>
              </a:rPr>
              <a:t>painted them hundre</a:t>
            </a:r>
            <a:r>
              <a:rPr lang="en" sz="1200" b="1" i="1" dirty="0">
                <a:solidFill>
                  <a:srgbClr val="FF0000"/>
                </a:solidFill>
                <a:latin typeface="Georgia"/>
                <a:ea typeface="Georgia"/>
                <a:cs typeface="Georgia"/>
                <a:sym typeface="Georgia"/>
              </a:rPr>
              <a:t>ds </a:t>
            </a:r>
            <a:r>
              <a:rPr lang="en" sz="1200" b="1" i="1" dirty="0">
                <a:solidFill>
                  <a:srgbClr val="343434"/>
                </a:solidFill>
                <a:latin typeface="Georgia"/>
                <a:ea typeface="Georgia"/>
                <a:cs typeface="Georgia"/>
                <a:sym typeface="Georgia"/>
              </a:rPr>
              <a:t>of tim</a:t>
            </a:r>
            <a:r>
              <a:rPr lang="en" sz="1200" b="1" i="1" dirty="0">
                <a:solidFill>
                  <a:srgbClr val="FF0000"/>
                </a:solidFill>
                <a:latin typeface="Georgia"/>
                <a:ea typeface="Georgia"/>
                <a:cs typeface="Georgia"/>
                <a:sym typeface="Georgia"/>
              </a:rPr>
              <a:t>es </a:t>
            </a:r>
            <a:r>
              <a:rPr lang="en" sz="1200" b="1" i="1" dirty="0">
                <a:solidFill>
                  <a:srgbClr val="343434"/>
                </a:solidFill>
                <a:latin typeface="Georgia"/>
                <a:ea typeface="Georgia"/>
                <a:cs typeface="Georgia"/>
                <a:sym typeface="Georgia"/>
              </a:rPr>
              <a:t>  	</a:t>
            </a:r>
          </a:p>
          <a:p>
            <a:pPr marL="0" lvl="0" indent="0" algn="l" rtl="0">
              <a:lnSpc>
                <a:spcPct val="115000"/>
              </a:lnSpc>
              <a:spcBef>
                <a:spcPts val="0"/>
              </a:spcBef>
              <a:spcAft>
                <a:spcPts val="0"/>
              </a:spcAft>
              <a:buNone/>
            </a:pPr>
            <a:r>
              <a:rPr lang="en" sz="1200" b="1" i="1" dirty="0" smtClean="0">
                <a:solidFill>
                  <a:srgbClr val="343434"/>
                </a:solidFill>
                <a:latin typeface="Georgia"/>
                <a:ea typeface="Georgia"/>
                <a:cs typeface="Georgia"/>
                <a:sym typeface="Georgia"/>
              </a:rPr>
              <a:t>ey</a:t>
            </a:r>
            <a:r>
              <a:rPr lang="en" sz="1200" b="1" i="1" dirty="0" smtClean="0">
                <a:solidFill>
                  <a:srgbClr val="FF0000"/>
                </a:solidFill>
                <a:latin typeface="Georgia"/>
                <a:ea typeface="Georgia"/>
                <a:cs typeface="Georgia"/>
                <a:sym typeface="Georgia"/>
              </a:rPr>
              <a:t>es</a:t>
            </a:r>
            <a:r>
              <a:rPr lang="en" sz="1200" b="1" i="1" dirty="0" smtClean="0">
                <a:solidFill>
                  <a:srgbClr val="343434"/>
                </a:solidFill>
                <a:latin typeface="Georgia"/>
                <a:ea typeface="Georgia"/>
                <a:cs typeface="Georgia"/>
                <a:sym typeface="Georgia"/>
              </a:rPr>
              <a:t> </a:t>
            </a:r>
            <a:r>
              <a:rPr lang="en" sz="1200" b="1" i="1" dirty="0">
                <a:solidFill>
                  <a:srgbClr val="343434"/>
                </a:solidFill>
                <a:latin typeface="Georgia"/>
                <a:ea typeface="Georgia"/>
                <a:cs typeface="Georgia"/>
                <a:sym typeface="Georgia"/>
              </a:rPr>
              <a:t>clo</a:t>
            </a:r>
            <a:r>
              <a:rPr lang="en" sz="1200" b="1" i="1" dirty="0">
                <a:solidFill>
                  <a:srgbClr val="FF0000"/>
                </a:solidFill>
                <a:latin typeface="Georgia"/>
                <a:ea typeface="Georgia"/>
                <a:cs typeface="Georgia"/>
                <a:sym typeface="Georgia"/>
              </a:rPr>
              <a:t>se</a:t>
            </a:r>
            <a:r>
              <a:rPr lang="en" sz="1200" b="1" i="1" dirty="0">
                <a:solidFill>
                  <a:srgbClr val="343434"/>
                </a:solidFill>
                <a:latin typeface="Georgia"/>
                <a:ea typeface="Georgia"/>
                <a:cs typeface="Georgia"/>
                <a:sym typeface="Georgia"/>
              </a:rPr>
              <a:t>d. These I painted blind.   </a:t>
            </a:r>
            <a:endParaRPr sz="1200" b="1" i="1" dirty="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r>
              <a:rPr lang="en" sz="1200" b="1" i="1" dirty="0">
                <a:solidFill>
                  <a:srgbClr val="343434"/>
                </a:solidFill>
                <a:latin typeface="Georgia"/>
                <a:ea typeface="Georgia"/>
                <a:cs typeface="Georgia"/>
                <a:sym typeface="Georgia"/>
              </a:rPr>
              <a:t>Some things never leave a person:</a:t>
            </a:r>
            <a:endParaRPr sz="1200" b="1" i="1" dirty="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r>
              <a:rPr lang="en" sz="1200" b="1" i="1" dirty="0">
                <a:solidFill>
                  <a:srgbClr val="343434"/>
                </a:solidFill>
                <a:latin typeface="Georgia"/>
                <a:ea typeface="Georgia"/>
                <a:cs typeface="Georgia"/>
                <a:sym typeface="Georgia"/>
              </a:rPr>
              <a:t>scent of the hair of one you love,   </a:t>
            </a:r>
            <a:endParaRPr sz="1200" b="1" i="1" dirty="0">
              <a:solidFill>
                <a:srgbClr val="343434"/>
              </a:solidFill>
              <a:latin typeface="Georgia"/>
              <a:ea typeface="Georgia"/>
              <a:cs typeface="Georgia"/>
              <a:sym typeface="Georgia"/>
            </a:endParaRPr>
          </a:p>
          <a:p>
            <a:pPr marL="0" lvl="0" indent="0" algn="l" rtl="0">
              <a:lnSpc>
                <a:spcPct val="115000"/>
              </a:lnSpc>
              <a:spcBef>
                <a:spcPts val="0"/>
              </a:spcBef>
              <a:spcAft>
                <a:spcPts val="0"/>
              </a:spcAft>
              <a:buNone/>
            </a:pPr>
            <a:r>
              <a:rPr lang="en" sz="1200" b="1" i="1" dirty="0">
                <a:solidFill>
                  <a:srgbClr val="343434"/>
                </a:solidFill>
                <a:latin typeface="Georgia"/>
                <a:ea typeface="Georgia"/>
                <a:cs typeface="Georgia"/>
                <a:sym typeface="Georgia"/>
              </a:rPr>
              <a:t>the texture of persimmons,</a:t>
            </a:r>
            <a:endParaRPr sz="1200" b="1" i="1" dirty="0">
              <a:solidFill>
                <a:srgbClr val="343434"/>
              </a:solidFill>
              <a:latin typeface="Georgia"/>
              <a:ea typeface="Georgia"/>
              <a:cs typeface="Georgia"/>
              <a:sym typeface="Georgia"/>
            </a:endParaRPr>
          </a:p>
          <a:p>
            <a:pPr marL="0" lvl="0" indent="0" algn="l" rtl="0">
              <a:lnSpc>
                <a:spcPct val="150000"/>
              </a:lnSpc>
              <a:spcBef>
                <a:spcPts val="0"/>
              </a:spcBef>
              <a:spcAft>
                <a:spcPts val="0"/>
              </a:spcAft>
              <a:buNone/>
            </a:pPr>
            <a:r>
              <a:rPr lang="en" sz="1200" b="1" i="1" dirty="0">
                <a:solidFill>
                  <a:srgbClr val="343434"/>
                </a:solidFill>
                <a:latin typeface="Georgia"/>
                <a:ea typeface="Georgia"/>
                <a:cs typeface="Georgia"/>
                <a:sym typeface="Georgia"/>
              </a:rPr>
              <a:t>in your palm, the </a:t>
            </a:r>
            <a:r>
              <a:rPr lang="en" sz="1200" b="1" i="1" dirty="0">
                <a:solidFill>
                  <a:srgbClr val="FF0000"/>
                </a:solidFill>
                <a:latin typeface="Georgia"/>
                <a:ea typeface="Georgia"/>
                <a:cs typeface="Georgia"/>
                <a:sym typeface="Georgia"/>
              </a:rPr>
              <a:t>ripe weight.	</a:t>
            </a:r>
            <a:endParaRPr b="1" dirty="0">
              <a:solidFill>
                <a:srgbClr val="FF0000"/>
              </a:solidFill>
            </a:endParaRPr>
          </a:p>
        </p:txBody>
      </p:sp>
      <p:sp>
        <p:nvSpPr>
          <p:cNvPr id="2" name="TextBox 1"/>
          <p:cNvSpPr txBox="1"/>
          <p:nvPr/>
        </p:nvSpPr>
        <p:spPr>
          <a:xfrm>
            <a:off x="3886201" y="720436"/>
            <a:ext cx="5105400" cy="3787191"/>
          </a:xfrm>
          <a:prstGeom prst="rect">
            <a:avLst/>
          </a:prstGeom>
          <a:noFill/>
        </p:spPr>
        <p:txBody>
          <a:bodyPr wrap="square" rtlCol="0">
            <a:spAutoFit/>
          </a:bodyPr>
          <a:lstStyle/>
          <a:p>
            <a:pPr lvl="0">
              <a:lnSpc>
                <a:spcPct val="115000"/>
              </a:lnSpc>
            </a:pPr>
            <a:r>
              <a:rPr lang="en-US" b="1" dirty="0" smtClean="0">
                <a:solidFill>
                  <a:schemeClr val="accent5"/>
                </a:solidFill>
                <a:latin typeface="Georgia"/>
                <a:ea typeface="Georgia"/>
                <a:cs typeface="Georgia"/>
                <a:sym typeface="Georgia"/>
              </a:rPr>
              <a:t>Personification</a:t>
            </a:r>
            <a:r>
              <a:rPr lang="en-US" b="1" dirty="0" smtClean="0">
                <a:solidFill>
                  <a:schemeClr val="accent5"/>
                </a:solidFill>
                <a:latin typeface="Georgia"/>
                <a:ea typeface="Georgia"/>
                <a:cs typeface="Georgia"/>
                <a:sym typeface="Georgia"/>
              </a:rPr>
              <a:t> </a:t>
            </a:r>
            <a:r>
              <a:rPr lang="en-US" b="1" dirty="0">
                <a:solidFill>
                  <a:schemeClr val="accent5"/>
                </a:solidFill>
                <a:latin typeface="Georgia"/>
                <a:ea typeface="Georgia"/>
                <a:cs typeface="Georgia"/>
                <a:sym typeface="Georgia"/>
              </a:rPr>
              <a:t>- persimmons more like an </a:t>
            </a:r>
          </a:p>
          <a:p>
            <a:pPr>
              <a:lnSpc>
                <a:spcPct val="115000"/>
              </a:lnSpc>
            </a:pPr>
            <a:r>
              <a:rPr lang="en-US" b="1" dirty="0" smtClean="0">
                <a:solidFill>
                  <a:schemeClr val="accent5"/>
                </a:solidFill>
                <a:latin typeface="Georgia"/>
                <a:ea typeface="Georgia"/>
                <a:cs typeface="Georgia"/>
                <a:sym typeface="Georgia"/>
              </a:rPr>
              <a:t>animal </a:t>
            </a:r>
            <a:r>
              <a:rPr lang="en-US" b="1" dirty="0">
                <a:solidFill>
                  <a:schemeClr val="accent5"/>
                </a:solidFill>
                <a:latin typeface="Georgia"/>
                <a:ea typeface="Georgia"/>
                <a:cs typeface="Georgia"/>
                <a:sym typeface="Georgia"/>
              </a:rPr>
              <a:t>or human to make them feel </a:t>
            </a:r>
            <a:r>
              <a:rPr lang="en-US" b="1" dirty="0" smtClean="0">
                <a:solidFill>
                  <a:schemeClr val="accent5"/>
                </a:solidFill>
                <a:latin typeface="Georgia"/>
                <a:ea typeface="Georgia"/>
                <a:cs typeface="Georgia"/>
                <a:sym typeface="Georgia"/>
              </a:rPr>
              <a:t>more </a:t>
            </a:r>
            <a:r>
              <a:rPr lang="en-US" b="1" dirty="0" smtClean="0">
                <a:solidFill>
                  <a:schemeClr val="accent5"/>
                </a:solidFill>
                <a:highlight>
                  <a:srgbClr val="FFFFFF"/>
                </a:highlight>
                <a:latin typeface="Georgia"/>
                <a:ea typeface="Georgia"/>
                <a:cs typeface="Georgia"/>
                <a:sym typeface="Georgia"/>
              </a:rPr>
              <a:t>alive </a:t>
            </a:r>
            <a:r>
              <a:rPr lang="en-US" b="1" dirty="0">
                <a:solidFill>
                  <a:schemeClr val="accent5"/>
                </a:solidFill>
                <a:highlight>
                  <a:srgbClr val="FFFFFF"/>
                </a:highlight>
                <a:latin typeface="Georgia"/>
                <a:ea typeface="Georgia"/>
                <a:cs typeface="Georgia"/>
                <a:sym typeface="Georgia"/>
              </a:rPr>
              <a:t>(having agency) in speaker’s memory</a:t>
            </a:r>
            <a:r>
              <a:rPr lang="en-US" b="1" dirty="0" smtClean="0">
                <a:solidFill>
                  <a:schemeClr val="accent5"/>
                </a:solidFill>
                <a:highlight>
                  <a:srgbClr val="FFFFFF"/>
                </a:highlight>
                <a:latin typeface="Georgia"/>
                <a:ea typeface="Georgia"/>
                <a:cs typeface="Georgia"/>
                <a:sym typeface="Georgia"/>
              </a:rPr>
              <a:t>.</a:t>
            </a:r>
          </a:p>
          <a:p>
            <a:pPr lvl="0">
              <a:lnSpc>
                <a:spcPct val="115000"/>
              </a:lnSpc>
            </a:pPr>
            <a:endParaRPr lang="en-US" b="1" dirty="0">
              <a:solidFill>
                <a:srgbClr val="38761D"/>
              </a:solidFill>
              <a:highlight>
                <a:srgbClr val="FFFFFF"/>
              </a:highlight>
              <a:latin typeface="Georgia"/>
              <a:ea typeface="Georgia"/>
              <a:cs typeface="Georgia"/>
              <a:sym typeface="Georgia"/>
            </a:endParaRPr>
          </a:p>
          <a:p>
            <a:pPr>
              <a:lnSpc>
                <a:spcPct val="115000"/>
              </a:lnSpc>
            </a:pPr>
            <a:r>
              <a:rPr lang="en-US" b="1" dirty="0">
                <a:solidFill>
                  <a:srgbClr val="FF0000"/>
                </a:solidFill>
                <a:latin typeface="Georgia"/>
                <a:ea typeface="Georgia"/>
                <a:cs typeface="Georgia"/>
                <a:sym typeface="Georgia"/>
              </a:rPr>
              <a:t>“f” followed by “s” consonance creates a </a:t>
            </a:r>
          </a:p>
          <a:p>
            <a:pPr lvl="0">
              <a:lnSpc>
                <a:spcPct val="115000"/>
              </a:lnSpc>
            </a:pPr>
            <a:r>
              <a:rPr lang="en-US" b="1" dirty="0">
                <a:solidFill>
                  <a:srgbClr val="FF0000"/>
                </a:solidFill>
                <a:latin typeface="Georgia"/>
                <a:ea typeface="Georgia"/>
                <a:cs typeface="Georgia"/>
                <a:sym typeface="Georgia"/>
              </a:rPr>
              <a:t>sibilance to mimic the sound and soft </a:t>
            </a:r>
            <a:r>
              <a:rPr lang="en-US" b="1" dirty="0" smtClean="0">
                <a:solidFill>
                  <a:srgbClr val="FF0000"/>
                </a:solidFill>
                <a:latin typeface="Georgia"/>
                <a:ea typeface="Georgia"/>
                <a:cs typeface="Georgia"/>
                <a:sym typeface="Georgia"/>
              </a:rPr>
              <a:t>care </a:t>
            </a:r>
            <a:r>
              <a:rPr lang="en" b="1" dirty="0">
                <a:solidFill>
                  <a:srgbClr val="FF0000"/>
                </a:solidFill>
                <a:latin typeface="Georgia"/>
                <a:ea typeface="Georgia"/>
                <a:cs typeface="Georgia"/>
                <a:sym typeface="Georgia"/>
              </a:rPr>
              <a:t>of brushstrokes and the tender way </a:t>
            </a:r>
            <a:r>
              <a:rPr lang="en-US" b="1" dirty="0">
                <a:solidFill>
                  <a:srgbClr val="FF0000"/>
                </a:solidFill>
                <a:latin typeface="Georgia"/>
                <a:ea typeface="Georgia"/>
                <a:cs typeface="Georgia"/>
                <a:sym typeface="Georgia"/>
              </a:rPr>
              <a:t>the paintings connect speaker to father.</a:t>
            </a:r>
          </a:p>
          <a:p>
            <a:pPr>
              <a:lnSpc>
                <a:spcPct val="115000"/>
              </a:lnSpc>
            </a:pPr>
            <a:endParaRPr lang="en-US" b="1" dirty="0" smtClean="0">
              <a:solidFill>
                <a:srgbClr val="FF0000"/>
              </a:solidFill>
              <a:latin typeface="Georgia"/>
              <a:ea typeface="Georgia"/>
              <a:cs typeface="Georgia"/>
              <a:sym typeface="Georgia"/>
            </a:endParaRPr>
          </a:p>
          <a:p>
            <a:pPr lvl="0">
              <a:lnSpc>
                <a:spcPct val="150000"/>
              </a:lnSpc>
            </a:pPr>
            <a:r>
              <a:rPr lang="en-US" b="1" dirty="0">
                <a:solidFill>
                  <a:srgbClr val="FF0000"/>
                </a:solidFill>
                <a:latin typeface="Georgia"/>
                <a:ea typeface="Georgia"/>
                <a:cs typeface="Georgia"/>
                <a:sym typeface="Georgia"/>
              </a:rPr>
              <a:t>Onomatopoeic (?) effect of long vowels giving heavier sound </a:t>
            </a:r>
            <a:r>
              <a:rPr lang="en-US" b="1" dirty="0" smtClean="0">
                <a:solidFill>
                  <a:srgbClr val="FF0000"/>
                </a:solidFill>
                <a:latin typeface="Georgia"/>
                <a:ea typeface="Georgia"/>
                <a:cs typeface="Georgia"/>
                <a:sym typeface="Georgia"/>
              </a:rPr>
              <a:t>or </a:t>
            </a:r>
            <a:r>
              <a:rPr lang="en-US" b="1" dirty="0">
                <a:solidFill>
                  <a:srgbClr val="FF0000"/>
                </a:solidFill>
                <a:latin typeface="Georgia"/>
                <a:ea typeface="Georgia"/>
                <a:cs typeface="Georgia"/>
                <a:sym typeface="Georgia"/>
              </a:rPr>
              <a:t>“weight” to the emotional weight of persimmons.</a:t>
            </a:r>
            <a:endParaRPr lang="en-US" b="1" dirty="0">
              <a:solidFill>
                <a:srgbClr val="FF0000"/>
              </a:solidFill>
            </a:endParaRPr>
          </a:p>
          <a:p>
            <a:pPr>
              <a:lnSpc>
                <a:spcPct val="115000"/>
              </a:lnSpc>
            </a:pPr>
            <a:endParaRPr lang="en-US" b="1" dirty="0">
              <a:solidFill>
                <a:srgbClr val="FF0000"/>
              </a:solidFill>
              <a:latin typeface="Georgia"/>
              <a:ea typeface="Georgia"/>
              <a:cs typeface="Georgia"/>
              <a:sym typeface="Georgia"/>
            </a:endParaRPr>
          </a:p>
          <a:p>
            <a:pPr lvl="0">
              <a:lnSpc>
                <a:spcPct val="115000"/>
              </a:lnSpc>
            </a:pPr>
            <a:endParaRPr lang="en-US" b="1" dirty="0">
              <a:solidFill>
                <a:srgbClr val="38761D"/>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152400"/>
            <a:ext cx="8520600" cy="916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Two Possible Theses</a:t>
            </a:r>
            <a:endParaRPr dirty="0"/>
          </a:p>
        </p:txBody>
      </p:sp>
      <p:sp>
        <p:nvSpPr>
          <p:cNvPr id="118" name="Google Shape;118;p23"/>
          <p:cNvSpPr txBox="1">
            <a:spLocks noGrp="1"/>
          </p:cNvSpPr>
          <p:nvPr>
            <p:ph type="body" idx="1"/>
          </p:nvPr>
        </p:nvSpPr>
        <p:spPr>
          <a:xfrm>
            <a:off x="311700" y="838201"/>
            <a:ext cx="8520600" cy="3702966"/>
          </a:xfrm>
          <a:prstGeom prst="rect">
            <a:avLst/>
          </a:prstGeom>
        </p:spPr>
        <p:txBody>
          <a:bodyPr spcFirstLastPara="1" wrap="square" lIns="91425" tIns="91425" rIns="91425" bIns="91425" anchor="t" anchorCtr="0">
            <a:noAutofit/>
          </a:bodyPr>
          <a:lstStyle/>
          <a:p>
            <a:pPr marL="0" indent="0">
              <a:spcAft>
                <a:spcPts val="1600"/>
              </a:spcAft>
              <a:buNone/>
            </a:pPr>
            <a:r>
              <a:rPr lang="en" dirty="0">
                <a:solidFill>
                  <a:srgbClr val="000000"/>
                </a:solidFill>
              </a:rPr>
              <a:t>In the poem “</a:t>
            </a:r>
            <a:r>
              <a:rPr lang="en" dirty="0" smtClean="0">
                <a:solidFill>
                  <a:srgbClr val="000000"/>
                </a:solidFill>
              </a:rPr>
              <a:t>Persimmons,” </a:t>
            </a:r>
            <a:r>
              <a:rPr lang="en" dirty="0">
                <a:solidFill>
                  <a:srgbClr val="000000"/>
                </a:solidFill>
              </a:rPr>
              <a:t>Li-Young Lee reveals a complicated relationship between the speaker and a native Chinese fruit.  </a:t>
            </a:r>
            <a:r>
              <a:rPr lang="en" b="1" dirty="0">
                <a:solidFill>
                  <a:srgbClr val="000000"/>
                </a:solidFill>
              </a:rPr>
              <a:t>By anthropomorphizing the fruit and describing both eating and painting persimmons with soft assonance and consonance, the author emphasizes both how provocative </a:t>
            </a:r>
            <a:r>
              <a:rPr lang="en" b="1" i="1" dirty="0">
                <a:solidFill>
                  <a:srgbClr val="000000"/>
                </a:solidFill>
              </a:rPr>
              <a:t>and</a:t>
            </a:r>
            <a:r>
              <a:rPr lang="en" b="1" dirty="0">
                <a:solidFill>
                  <a:srgbClr val="000000"/>
                </a:solidFill>
              </a:rPr>
              <a:t> familial the speaker’s deep love is for this fruit</a:t>
            </a:r>
            <a:r>
              <a:rPr lang="en" b="1" dirty="0" smtClean="0">
                <a:solidFill>
                  <a:srgbClr val="000000"/>
                </a:solidFill>
              </a:rPr>
              <a:t>.</a:t>
            </a:r>
            <a:br>
              <a:rPr lang="en" b="1" dirty="0" smtClean="0">
                <a:solidFill>
                  <a:srgbClr val="000000"/>
                </a:solidFill>
              </a:rPr>
            </a:br>
            <a:r>
              <a:rPr lang="en" dirty="0" smtClean="0">
                <a:solidFill>
                  <a:srgbClr val="000000"/>
                </a:solidFill>
              </a:rPr>
              <a:t/>
            </a:r>
            <a:br>
              <a:rPr lang="en" dirty="0" smtClean="0">
                <a:solidFill>
                  <a:srgbClr val="000000"/>
                </a:solidFill>
              </a:rPr>
            </a:br>
            <a:r>
              <a:rPr lang="en-US" i="1" dirty="0">
                <a:solidFill>
                  <a:schemeClr val="bg2"/>
                </a:solidFill>
              </a:rPr>
              <a:t>Ni, wo</a:t>
            </a:r>
            <a:r>
              <a:rPr lang="en-US" dirty="0">
                <a:solidFill>
                  <a:schemeClr val="bg2"/>
                </a:solidFill>
              </a:rPr>
              <a:t>: you, me. Self and other. Myself and the thing I have taken time </a:t>
            </a:r>
            <a:r>
              <a:rPr lang="en-US">
                <a:solidFill>
                  <a:schemeClr val="bg2"/>
                </a:solidFill>
              </a:rPr>
              <a:t>to </a:t>
            </a:r>
            <a:r>
              <a:rPr lang="en-US" smtClean="0">
                <a:solidFill>
                  <a:schemeClr val="bg2"/>
                </a:solidFill>
              </a:rPr>
              <a:t>cherish, neither of which </a:t>
            </a:r>
            <a:r>
              <a:rPr lang="en-US" dirty="0">
                <a:solidFill>
                  <a:schemeClr val="bg2"/>
                </a:solidFill>
              </a:rPr>
              <a:t>will last forever. In his poem “Persimmons,” Li-Young Lee addresses the way he learned words and how he came to understand the world around him more generally. What he is really talking about, though, is love. </a:t>
            </a:r>
            <a:r>
              <a:rPr lang="en-US" b="1" dirty="0">
                <a:solidFill>
                  <a:schemeClr val="bg2"/>
                </a:solidFill>
              </a:rPr>
              <a:t>If we pay attention carefully, he says--if we look, listen, smell, taste, and feel—then we are learning the things we love by heart. After such study, however transitory they may be, we cannot lose them. </a:t>
            </a:r>
          </a:p>
          <a:p>
            <a:pPr marL="0" lvl="0" indent="0" rtl="0">
              <a:spcBef>
                <a:spcPts val="0"/>
              </a:spcBef>
              <a:spcAft>
                <a:spcPts val="1600"/>
              </a:spcAft>
              <a:buNone/>
            </a:pPr>
            <a:endParaRPr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0"/>
            <a:ext cx="8520600" cy="1068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Who is the Poet?</a:t>
            </a:r>
            <a:endParaRPr dirty="0"/>
          </a:p>
        </p:txBody>
      </p:sp>
      <p:sp>
        <p:nvSpPr>
          <p:cNvPr id="64" name="Google Shape;64;p14"/>
          <p:cNvSpPr txBox="1">
            <a:spLocks noGrp="1"/>
          </p:cNvSpPr>
          <p:nvPr>
            <p:ph type="body" idx="1"/>
          </p:nvPr>
        </p:nvSpPr>
        <p:spPr>
          <a:xfrm>
            <a:off x="311700" y="498765"/>
            <a:ext cx="8520600" cy="40770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450" dirty="0">
                <a:solidFill>
                  <a:srgbClr val="343434"/>
                </a:solidFill>
                <a:highlight>
                  <a:srgbClr val="FAFAFA"/>
                </a:highlight>
                <a:latin typeface="Roboto"/>
                <a:ea typeface="Roboto"/>
                <a:cs typeface="Roboto"/>
                <a:sym typeface="Roboto"/>
              </a:rPr>
              <a:t>Li-Young Lee was born in 1957 in Jakarta, Indonesia, to Chinese parents. His father had been a personal physician to Mao Zedong while in China, and relocated the family to Indonesia, where he helped found Gamaliel University. In 1959, the Lee family fled the country to escape anti-Chinese sentiment and after a five-year trek through Hong Kong, Macau, and Japan, they settled in the United States in 1964.</a:t>
            </a:r>
            <a:endParaRPr sz="1450" dirty="0">
              <a:solidFill>
                <a:srgbClr val="343434"/>
              </a:solidFill>
              <a:highlight>
                <a:srgbClr val="FAFAFA"/>
              </a:highlight>
              <a:latin typeface="Roboto"/>
              <a:ea typeface="Roboto"/>
              <a:cs typeface="Roboto"/>
              <a:sym typeface="Roboto"/>
            </a:endParaRPr>
          </a:p>
          <a:p>
            <a:pPr marL="0" lvl="0" indent="0" algn="l" rtl="0">
              <a:spcBef>
                <a:spcPts val="1200"/>
              </a:spcBef>
              <a:spcAft>
                <a:spcPts val="0"/>
              </a:spcAft>
              <a:buClr>
                <a:schemeClr val="dk2"/>
              </a:buClr>
              <a:buSzPts val="1100"/>
              <a:buFont typeface="Arial"/>
              <a:buNone/>
            </a:pPr>
            <a:r>
              <a:rPr lang="en" sz="1450" dirty="0">
                <a:solidFill>
                  <a:srgbClr val="343434"/>
                </a:solidFill>
                <a:highlight>
                  <a:srgbClr val="FAFAFA"/>
                </a:highlight>
                <a:latin typeface="Roboto"/>
                <a:ea typeface="Roboto"/>
                <a:cs typeface="Roboto"/>
                <a:sym typeface="Roboto"/>
              </a:rPr>
              <a:t>Lee attended the University of Pittsburgh and University of Arizona, and the State University of New York at Brockport. He has taught at several universities, including Northwestern and the University of Iowa.</a:t>
            </a:r>
            <a:endParaRPr sz="1450" dirty="0">
              <a:solidFill>
                <a:srgbClr val="343434"/>
              </a:solidFill>
              <a:highlight>
                <a:srgbClr val="FAFAFA"/>
              </a:highlight>
              <a:latin typeface="Roboto"/>
              <a:ea typeface="Roboto"/>
              <a:cs typeface="Roboto"/>
              <a:sym typeface="Roboto"/>
            </a:endParaRPr>
          </a:p>
          <a:p>
            <a:pPr marL="0" lvl="0" indent="0" algn="l" rtl="0">
              <a:spcBef>
                <a:spcPts val="1200"/>
              </a:spcBef>
              <a:spcAft>
                <a:spcPts val="1600"/>
              </a:spcAft>
              <a:buNone/>
            </a:pPr>
            <a:r>
              <a:rPr lang="en" b="1" dirty="0"/>
              <a:t>“A poem is like a score for the human voice</a:t>
            </a:r>
            <a:r>
              <a:rPr lang="en" b="1" dirty="0" smtClean="0"/>
              <a:t>.”</a:t>
            </a:r>
            <a:br>
              <a:rPr lang="en" b="1" dirty="0" smtClean="0"/>
            </a:br>
            <a:r>
              <a:rPr lang="en" b="1" dirty="0" smtClean="0"/>
              <a:t/>
            </a:r>
            <a:br>
              <a:rPr lang="en" b="1" dirty="0" smtClean="0"/>
            </a:br>
            <a:r>
              <a:rPr lang="en" sz="1200" b="1" dirty="0" smtClean="0"/>
              <a:t>(From </a:t>
            </a:r>
            <a:r>
              <a:rPr lang="en" sz="1200" b="1" dirty="0" smtClean="0">
                <a:hlinkClick r:id="rId3"/>
              </a:rPr>
              <a:t>poets.org</a:t>
            </a:r>
            <a:r>
              <a:rPr lang="en" sz="1200" b="1" dirty="0" smtClean="0"/>
              <a:t>) </a:t>
            </a:r>
            <a:endParaRPr sz="1200" b="1" dirty="0"/>
          </a:p>
        </p:txBody>
      </p:sp>
      <p:pic>
        <p:nvPicPr>
          <p:cNvPr id="65" name="Google Shape;65;p14"/>
          <p:cNvPicPr preferRelativeResize="0"/>
          <p:nvPr/>
        </p:nvPicPr>
        <p:blipFill>
          <a:blip r:embed="rId4">
            <a:alphaModFix/>
          </a:blip>
          <a:stretch>
            <a:fillRect/>
          </a:stretch>
        </p:blipFill>
        <p:spPr>
          <a:xfrm>
            <a:off x="5384109" y="2417618"/>
            <a:ext cx="3274100" cy="272588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Persimmons by Li-Young Lee </a:t>
            </a:r>
            <a:endParaRPr/>
          </a:p>
        </p:txBody>
      </p:sp>
      <p:sp>
        <p:nvSpPr>
          <p:cNvPr id="71" name="Google Shape;71;p15"/>
          <p:cNvSpPr txBox="1">
            <a:spLocks noGrp="1"/>
          </p:cNvSpPr>
          <p:nvPr>
            <p:ph type="body" idx="1"/>
          </p:nvPr>
        </p:nvSpPr>
        <p:spPr>
          <a:xfrm>
            <a:off x="311700" y="1152475"/>
            <a:ext cx="8520600" cy="403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In sixth grade Mrs. Walker</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slapped the back of my head</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and made me stand in the corner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for not knowing the difference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between </a:t>
            </a:r>
            <a:r>
              <a:rPr lang="en" sz="1200" b="1" i="1" dirty="0">
                <a:solidFill>
                  <a:srgbClr val="343434"/>
                </a:solidFill>
                <a:latin typeface="Georgia"/>
                <a:ea typeface="Georgia"/>
                <a:cs typeface="Georgia"/>
                <a:sym typeface="Georgia"/>
              </a:rPr>
              <a:t>persimmon</a:t>
            </a:r>
            <a:r>
              <a:rPr lang="en" sz="1200" b="1" dirty="0">
                <a:solidFill>
                  <a:srgbClr val="343434"/>
                </a:solidFill>
                <a:latin typeface="Georgia"/>
                <a:ea typeface="Georgia"/>
                <a:cs typeface="Georgia"/>
                <a:sym typeface="Georgia"/>
              </a:rPr>
              <a:t> and </a:t>
            </a:r>
            <a:r>
              <a:rPr lang="en" sz="1200" b="1" i="1" dirty="0">
                <a:solidFill>
                  <a:srgbClr val="343434"/>
                </a:solidFill>
                <a:latin typeface="Georgia"/>
                <a:ea typeface="Georgia"/>
                <a:cs typeface="Georgia"/>
                <a:sym typeface="Georgia"/>
              </a:rPr>
              <a:t>precision</a:t>
            </a:r>
            <a:r>
              <a:rPr lang="en" sz="1200" b="1" dirty="0">
                <a:solidFill>
                  <a:srgbClr val="343434"/>
                </a:solidFill>
                <a:latin typeface="Georgia"/>
                <a:ea typeface="Georgia"/>
                <a:cs typeface="Georgia"/>
                <a:sym typeface="Georgia"/>
              </a:rPr>
              <a:t>.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How to choose</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persimmons. This is precision.</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Ripe ones are soft and brown-spotted.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Sniff the bottoms. The sweet one</a:t>
            </a:r>
            <a:endParaRPr sz="1200" b="1" dirty="0">
              <a:solidFill>
                <a:srgbClr val="343434"/>
              </a:solidFill>
              <a:latin typeface="Georgia"/>
              <a:ea typeface="Georgia"/>
              <a:cs typeface="Georgia"/>
              <a:sym typeface="Georgia"/>
            </a:endParaRPr>
          </a:p>
          <a:p>
            <a:pPr marL="0" lvl="0" indent="0" algn="l" rtl="0">
              <a:spcBef>
                <a:spcPts val="0"/>
              </a:spcBef>
              <a:spcAft>
                <a:spcPts val="0"/>
              </a:spcAft>
              <a:buNone/>
            </a:pPr>
            <a:r>
              <a:rPr lang="en" sz="1200" b="1" dirty="0">
                <a:solidFill>
                  <a:srgbClr val="343434"/>
                </a:solidFill>
                <a:latin typeface="Georgia"/>
                <a:ea typeface="Georgia"/>
                <a:cs typeface="Georgia"/>
                <a:sym typeface="Georgia"/>
              </a:rPr>
              <a:t>will be fragrant. How to eat:</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put the knife away, lay down newspaper.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Peel the skin tenderly, not to tear the meat.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Chew the skin, suck it,</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and swallow. Now, eat</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the meat of the fruit,</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so sweet,</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all of it, to the heart.</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100"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100"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100"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100"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100"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100"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100" dirty="0">
              <a:solidFill>
                <a:srgbClr val="343434"/>
              </a:solidFill>
              <a:latin typeface="Georgia"/>
              <a:ea typeface="Georgia"/>
              <a:cs typeface="Georgia"/>
              <a:sym typeface="Georgia"/>
            </a:endParaRPr>
          </a:p>
          <a:p>
            <a:pPr marL="0" lvl="0" indent="0" algn="l" rtl="0">
              <a:lnSpc>
                <a:spcPct val="150000"/>
              </a:lnSpc>
              <a:spcBef>
                <a:spcPts val="0"/>
              </a:spcBef>
              <a:spcAft>
                <a:spcPts val="0"/>
              </a:spcAft>
              <a:buClr>
                <a:schemeClr val="dk2"/>
              </a:buClr>
              <a:buSzPts val="1100"/>
              <a:buFont typeface="Arial"/>
              <a:buNone/>
            </a:pPr>
            <a:endParaRPr sz="1100" i="1" dirty="0">
              <a:solidFill>
                <a:srgbClr val="343434"/>
              </a:solidFill>
              <a:latin typeface="Georgia"/>
              <a:ea typeface="Georgia"/>
              <a:cs typeface="Georgia"/>
              <a:sym typeface="Georgia"/>
            </a:endParaRPr>
          </a:p>
          <a:p>
            <a:pPr marL="0" lvl="0" indent="0" algn="l" rtl="0">
              <a:lnSpc>
                <a:spcPct val="156000"/>
              </a:lnSpc>
              <a:spcBef>
                <a:spcPts val="0"/>
              </a:spcBef>
              <a:spcAft>
                <a:spcPts val="0"/>
              </a:spcAft>
              <a:buClr>
                <a:schemeClr val="dk2"/>
              </a:buClr>
              <a:buSzPts val="1100"/>
              <a:buFont typeface="Arial"/>
              <a:buNone/>
            </a:pPr>
            <a:endParaRPr dirty="0"/>
          </a:p>
        </p:txBody>
      </p:sp>
      <p:pic>
        <p:nvPicPr>
          <p:cNvPr id="72" name="Google Shape;72;p15"/>
          <p:cNvPicPr preferRelativeResize="0"/>
          <p:nvPr/>
        </p:nvPicPr>
        <p:blipFill>
          <a:blip r:embed="rId3">
            <a:alphaModFix/>
          </a:blip>
          <a:stretch>
            <a:fillRect/>
          </a:stretch>
        </p:blipFill>
        <p:spPr>
          <a:xfrm>
            <a:off x="4325475" y="1152475"/>
            <a:ext cx="4078925" cy="273597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311700" y="78450"/>
            <a:ext cx="8520600" cy="498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Donna undresses, her stomach is white.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In the yard, dewy and shivering</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with crickets, we lie naked,</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face-up, face-down.</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I teach her Chinese.</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Crickets: </a:t>
            </a:r>
            <a:r>
              <a:rPr lang="en" sz="1200" b="1" i="1" dirty="0">
                <a:solidFill>
                  <a:srgbClr val="343434"/>
                </a:solidFill>
                <a:latin typeface="Georgia"/>
                <a:ea typeface="Georgia"/>
                <a:cs typeface="Georgia"/>
                <a:sym typeface="Georgia"/>
              </a:rPr>
              <a:t>chiu chiu</a:t>
            </a:r>
            <a:r>
              <a:rPr lang="en" sz="1200" b="1" dirty="0">
                <a:solidFill>
                  <a:srgbClr val="343434"/>
                </a:solidFill>
                <a:latin typeface="Georgia"/>
                <a:ea typeface="Georgia"/>
                <a:cs typeface="Georgia"/>
                <a:sym typeface="Georgia"/>
              </a:rPr>
              <a:t>. Dew: I’ve forgotten.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Naked:   I’ve forgotten.</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i="1" dirty="0">
                <a:solidFill>
                  <a:srgbClr val="343434"/>
                </a:solidFill>
                <a:latin typeface="Georgia"/>
                <a:ea typeface="Georgia"/>
                <a:cs typeface="Georgia"/>
                <a:sym typeface="Georgia"/>
              </a:rPr>
              <a:t>Ni, wo</a:t>
            </a:r>
            <a:r>
              <a:rPr lang="en" sz="1200" b="1" dirty="0">
                <a:solidFill>
                  <a:srgbClr val="343434"/>
                </a:solidFill>
                <a:latin typeface="Georgia"/>
                <a:ea typeface="Georgia"/>
                <a:cs typeface="Georgia"/>
                <a:sym typeface="Georgia"/>
              </a:rPr>
              <a:t>:   you and me.</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I part her legs,</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remember to tell her</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she is beautiful as the moon.</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Other words</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that got me into trouble were</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i="1" dirty="0">
                <a:solidFill>
                  <a:srgbClr val="343434"/>
                </a:solidFill>
                <a:latin typeface="Georgia"/>
                <a:ea typeface="Georgia"/>
                <a:cs typeface="Georgia"/>
                <a:sym typeface="Georgia"/>
              </a:rPr>
              <a:t>fight</a:t>
            </a:r>
            <a:r>
              <a:rPr lang="en" sz="1200" b="1" dirty="0">
                <a:solidFill>
                  <a:srgbClr val="343434"/>
                </a:solidFill>
                <a:latin typeface="Georgia"/>
                <a:ea typeface="Georgia"/>
                <a:cs typeface="Georgia"/>
                <a:sym typeface="Georgia"/>
              </a:rPr>
              <a:t> and </a:t>
            </a:r>
            <a:r>
              <a:rPr lang="en" sz="1200" b="1" i="1" dirty="0">
                <a:solidFill>
                  <a:srgbClr val="343434"/>
                </a:solidFill>
                <a:latin typeface="Georgia"/>
                <a:ea typeface="Georgia"/>
                <a:cs typeface="Georgia"/>
                <a:sym typeface="Georgia"/>
              </a:rPr>
              <a:t>fright</a:t>
            </a:r>
            <a:r>
              <a:rPr lang="en" sz="1200" b="1" dirty="0">
                <a:solidFill>
                  <a:srgbClr val="343434"/>
                </a:solidFill>
                <a:latin typeface="Georgia"/>
                <a:ea typeface="Georgia"/>
                <a:cs typeface="Georgia"/>
                <a:sym typeface="Georgia"/>
              </a:rPr>
              <a:t>, </a:t>
            </a:r>
            <a:r>
              <a:rPr lang="en" sz="1200" b="1" i="1" dirty="0">
                <a:solidFill>
                  <a:srgbClr val="343434"/>
                </a:solidFill>
                <a:latin typeface="Georgia"/>
                <a:ea typeface="Georgia"/>
                <a:cs typeface="Georgia"/>
                <a:sym typeface="Georgia"/>
              </a:rPr>
              <a:t>wren</a:t>
            </a:r>
            <a:r>
              <a:rPr lang="en" sz="1200" b="1" dirty="0">
                <a:solidFill>
                  <a:srgbClr val="343434"/>
                </a:solidFill>
                <a:latin typeface="Georgia"/>
                <a:ea typeface="Georgia"/>
                <a:cs typeface="Georgia"/>
                <a:sym typeface="Georgia"/>
              </a:rPr>
              <a:t> and </a:t>
            </a:r>
            <a:r>
              <a:rPr lang="en" sz="1200" b="1" i="1" dirty="0">
                <a:solidFill>
                  <a:srgbClr val="343434"/>
                </a:solidFill>
                <a:latin typeface="Georgia"/>
                <a:ea typeface="Georgia"/>
                <a:cs typeface="Georgia"/>
                <a:sym typeface="Georgia"/>
              </a:rPr>
              <a:t>yarn</a:t>
            </a:r>
            <a:r>
              <a:rPr lang="en" sz="1200" b="1" dirty="0">
                <a:solidFill>
                  <a:srgbClr val="343434"/>
                </a:solidFill>
                <a:latin typeface="Georgia"/>
                <a:ea typeface="Georgia"/>
                <a:cs typeface="Georgia"/>
                <a:sym typeface="Georgia"/>
              </a:rPr>
              <a:t>.</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Fight was what I did when I was frightened,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Fright was what I felt when I was fighting.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Wrens are small, plain birds,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yarn is what one knits with.</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Wrens are soft as yarn.</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My mother made birds out of yarn.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I loved to watch her tie the stuff;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a bird, a rabbit, a wee man.</a:t>
            </a:r>
            <a:endParaRPr sz="1200" b="1" dirty="0"/>
          </a:p>
        </p:txBody>
      </p:sp>
      <p:pic>
        <p:nvPicPr>
          <p:cNvPr id="78" name="Google Shape;78;p16"/>
          <p:cNvPicPr preferRelativeResize="0"/>
          <p:nvPr/>
        </p:nvPicPr>
        <p:blipFill>
          <a:blip r:embed="rId3">
            <a:alphaModFix/>
          </a:blip>
          <a:stretch>
            <a:fillRect/>
          </a:stretch>
        </p:blipFill>
        <p:spPr>
          <a:xfrm>
            <a:off x="5277975" y="1613650"/>
            <a:ext cx="3193675" cy="25661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311700" y="782782"/>
            <a:ext cx="8520600" cy="370204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Mrs. Walker brought a persimmon to class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and cut it up</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so everyone could taste</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a </a:t>
            </a:r>
            <a:r>
              <a:rPr lang="en" sz="1200" b="1" i="1" dirty="0">
                <a:solidFill>
                  <a:srgbClr val="343434"/>
                </a:solidFill>
                <a:latin typeface="Georgia"/>
                <a:ea typeface="Georgia"/>
                <a:cs typeface="Georgia"/>
                <a:sym typeface="Georgia"/>
              </a:rPr>
              <a:t>Chinese apple</a:t>
            </a:r>
            <a:r>
              <a:rPr lang="en" sz="1200" b="1" dirty="0">
                <a:solidFill>
                  <a:srgbClr val="343434"/>
                </a:solidFill>
                <a:latin typeface="Georgia"/>
                <a:ea typeface="Georgia"/>
                <a:cs typeface="Georgia"/>
                <a:sym typeface="Georgia"/>
              </a:rPr>
              <a:t>. Knowing</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it wasn’t ripe or sweet, I didn’t eat</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but watched the other faces.</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000000"/>
                </a:solidFill>
                <a:latin typeface="Georgia"/>
                <a:ea typeface="Georgia"/>
                <a:cs typeface="Georgia"/>
                <a:sym typeface="Georgia"/>
              </a:rPr>
              <a:t>My mother said every persimmon has a </a:t>
            </a:r>
            <a:r>
              <a:rPr lang="en" sz="1200" b="1" dirty="0">
                <a:solidFill>
                  <a:srgbClr val="000000"/>
                </a:solidFill>
                <a:highlight>
                  <a:srgbClr val="FFFFFF"/>
                </a:highlight>
                <a:latin typeface="Georgia"/>
                <a:ea typeface="Georgia"/>
                <a:cs typeface="Georgia"/>
                <a:sym typeface="Georgia"/>
              </a:rPr>
              <a:t>sun   			</a:t>
            </a:r>
            <a:endParaRPr sz="1200" b="1" dirty="0">
              <a:solidFill>
                <a:srgbClr val="000000"/>
              </a:solidFill>
              <a:highlight>
                <a:srgbClr val="FFFFFF"/>
              </a:highlight>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000000"/>
                </a:solidFill>
                <a:highlight>
                  <a:srgbClr val="FFFFFF"/>
                </a:highlight>
                <a:latin typeface="Georgia"/>
                <a:ea typeface="Georgia"/>
                <a:cs typeface="Georgia"/>
                <a:sym typeface="Georgia"/>
              </a:rPr>
              <a:t>inside, something </a:t>
            </a:r>
            <a:r>
              <a:rPr lang="en" sz="1200" b="1" dirty="0">
                <a:solidFill>
                  <a:srgbClr val="000000"/>
                </a:solidFill>
                <a:latin typeface="Georgia"/>
                <a:ea typeface="Georgia"/>
                <a:cs typeface="Georgia"/>
                <a:sym typeface="Georgia"/>
              </a:rPr>
              <a:t>golden, glowing,   				</a:t>
            </a:r>
            <a:endParaRPr sz="1200" b="1" dirty="0">
              <a:solidFill>
                <a:srgbClr val="000000"/>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000000"/>
                </a:solidFill>
                <a:latin typeface="Georgia"/>
                <a:ea typeface="Georgia"/>
                <a:cs typeface="Georgia"/>
                <a:sym typeface="Georgia"/>
              </a:rPr>
              <a:t>warm as my face.							</a:t>
            </a:r>
            <a:endParaRPr sz="1200" b="1" dirty="0">
              <a:solidFill>
                <a:srgbClr val="000000"/>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000000"/>
                </a:solidFill>
                <a:latin typeface="Georgia"/>
                <a:ea typeface="Georgia"/>
                <a:cs typeface="Georgia"/>
                <a:sym typeface="Georgia"/>
              </a:rPr>
              <a:t>									</a:t>
            </a:r>
            <a:endParaRPr sz="1200" b="1" dirty="0">
              <a:solidFill>
                <a:srgbClr val="000000"/>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000000"/>
                </a:solidFill>
                <a:latin typeface="Georgia"/>
                <a:ea typeface="Georgia"/>
                <a:cs typeface="Georgia"/>
                <a:sym typeface="Georgia"/>
              </a:rPr>
              <a:t>Once, in the cellar, I found two wrapped in newspaper,   </a:t>
            </a:r>
            <a:endParaRPr sz="1200" b="1" dirty="0">
              <a:solidFill>
                <a:srgbClr val="000000"/>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000000"/>
                </a:solidFill>
                <a:latin typeface="Georgia"/>
                <a:ea typeface="Georgia"/>
                <a:cs typeface="Georgia"/>
                <a:sym typeface="Georgia"/>
              </a:rPr>
              <a:t>forgotten and not yet ripe.						</a:t>
            </a:r>
            <a:endParaRPr sz="1200" b="1" dirty="0">
              <a:solidFill>
                <a:srgbClr val="000000"/>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000000"/>
                </a:solidFill>
                <a:latin typeface="Georgia"/>
                <a:ea typeface="Georgia"/>
                <a:cs typeface="Georgia"/>
                <a:sym typeface="Georgia"/>
              </a:rPr>
              <a:t>I took them and set both on my bedroom windowsill,   	</a:t>
            </a:r>
            <a:endParaRPr sz="1200" b="1" dirty="0">
              <a:solidFill>
                <a:srgbClr val="000000"/>
              </a:solidFill>
              <a:highlight>
                <a:srgbClr val="FFFFFF"/>
              </a:highlight>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000000"/>
                </a:solidFill>
                <a:latin typeface="Georgia"/>
                <a:ea typeface="Georgia"/>
                <a:cs typeface="Georgia"/>
                <a:sym typeface="Georgia"/>
              </a:rPr>
              <a:t>where each morning a cardinal</a:t>
            </a:r>
            <a:endParaRPr sz="1200" b="1" dirty="0">
              <a:solidFill>
                <a:srgbClr val="000000"/>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000000"/>
                </a:solidFill>
                <a:latin typeface="Georgia"/>
                <a:ea typeface="Georgia"/>
                <a:cs typeface="Georgia"/>
                <a:sym typeface="Georgia"/>
              </a:rPr>
              <a:t>sang, </a:t>
            </a:r>
            <a:r>
              <a:rPr lang="en" sz="1200" b="1" i="1" dirty="0">
                <a:solidFill>
                  <a:srgbClr val="000000"/>
                </a:solidFill>
                <a:latin typeface="Georgia"/>
                <a:ea typeface="Georgia"/>
                <a:cs typeface="Georgia"/>
                <a:sym typeface="Georgia"/>
              </a:rPr>
              <a:t>The </a:t>
            </a:r>
            <a:r>
              <a:rPr lang="en" sz="1200" b="1" i="1" dirty="0">
                <a:solidFill>
                  <a:srgbClr val="000000"/>
                </a:solidFill>
                <a:highlight>
                  <a:srgbClr val="FFFFFF"/>
                </a:highlight>
                <a:latin typeface="Georgia"/>
                <a:ea typeface="Georgia"/>
                <a:cs typeface="Georgia"/>
                <a:sym typeface="Georgia"/>
              </a:rPr>
              <a:t>sun</a:t>
            </a:r>
            <a:r>
              <a:rPr lang="en" sz="1200" b="1" i="1" dirty="0">
                <a:solidFill>
                  <a:srgbClr val="000000"/>
                </a:solidFill>
                <a:latin typeface="Georgia"/>
                <a:ea typeface="Georgia"/>
                <a:cs typeface="Georgia"/>
                <a:sym typeface="Georgia"/>
              </a:rPr>
              <a:t>, the sun.</a:t>
            </a:r>
            <a:endParaRPr dirty="0">
              <a:solidFill>
                <a:srgbClr val="000000"/>
              </a:solidFill>
            </a:endParaRPr>
          </a:p>
        </p:txBody>
      </p:sp>
      <p:pic>
        <p:nvPicPr>
          <p:cNvPr id="84" name="Google Shape;84;p17"/>
          <p:cNvPicPr preferRelativeResize="0"/>
          <p:nvPr/>
        </p:nvPicPr>
        <p:blipFill>
          <a:blip r:embed="rId3">
            <a:alphaModFix/>
          </a:blip>
          <a:stretch>
            <a:fillRect/>
          </a:stretch>
        </p:blipFill>
        <p:spPr>
          <a:xfrm>
            <a:off x="5345200" y="1176625"/>
            <a:ext cx="3070425" cy="28687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body" idx="1"/>
          </p:nvPr>
        </p:nvSpPr>
        <p:spPr>
          <a:xfrm>
            <a:off x="311700" y="423575"/>
            <a:ext cx="3692264" cy="422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Finally understanding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he was going blind,</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my father sat up all one night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waiting for a song, a ghost.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I gave him the persimmons,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swelled, heavy as sadness,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and sweet as love.</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This year, in the muddy lighting</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of my parents’ cellar, I rummage, looking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for something I lost.</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My father sits on the tired, wooden stairs,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black cane between his knees,</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hand over hand, gripping the handle.</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He’s so happy that I’ve come home.</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I ask how his eyes are, a stupid question.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i="1" dirty="0">
                <a:solidFill>
                  <a:srgbClr val="343434"/>
                </a:solidFill>
                <a:latin typeface="Georgia"/>
                <a:ea typeface="Georgia"/>
                <a:cs typeface="Georgia"/>
                <a:sym typeface="Georgia"/>
              </a:rPr>
              <a:t>All gone,</a:t>
            </a:r>
            <a:r>
              <a:rPr lang="en" sz="1200" b="1" dirty="0">
                <a:solidFill>
                  <a:srgbClr val="343434"/>
                </a:solidFill>
                <a:latin typeface="Georgia"/>
                <a:ea typeface="Georgia"/>
                <a:cs typeface="Georgia"/>
                <a:sym typeface="Georgia"/>
              </a:rPr>
              <a:t> he answers.</a:t>
            </a:r>
            <a:endParaRPr sz="1200" b="1" dirty="0"/>
          </a:p>
        </p:txBody>
      </p:sp>
      <p:pic>
        <p:nvPicPr>
          <p:cNvPr id="5" name="Picture 4" descr="Image result for old man with cane painting"/>
          <p:cNvPicPr/>
          <p:nvPr/>
        </p:nvPicPr>
        <p:blipFill>
          <a:blip r:embed="rId3">
            <a:extLst>
              <a:ext uri="{28A0092B-C50C-407E-A947-70E740481C1C}">
                <a14:useLocalDpi xmlns:a14="http://schemas.microsoft.com/office/drawing/2010/main" val="0"/>
              </a:ext>
            </a:extLst>
          </a:blip>
          <a:srcRect/>
          <a:stretch>
            <a:fillRect/>
          </a:stretch>
        </p:blipFill>
        <p:spPr bwMode="auto">
          <a:xfrm>
            <a:off x="4197927" y="568037"/>
            <a:ext cx="4495800" cy="338743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body" idx="1"/>
          </p:nvPr>
        </p:nvSpPr>
        <p:spPr>
          <a:xfrm>
            <a:off x="311700" y="99100"/>
            <a:ext cx="8520600" cy="49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200" b="1">
                <a:solidFill>
                  <a:srgbClr val="343434"/>
                </a:solidFill>
                <a:latin typeface="Georgia"/>
                <a:ea typeface="Georgia"/>
                <a:cs typeface="Georgia"/>
                <a:sym typeface="Georgia"/>
              </a:rPr>
              <a:t>Under some blankets, I find a box.</a:t>
            </a:r>
            <a:endParaRPr sz="1200" b="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a:solidFill>
                  <a:srgbClr val="343434"/>
                </a:solidFill>
                <a:latin typeface="Georgia"/>
                <a:ea typeface="Georgia"/>
                <a:cs typeface="Georgia"/>
                <a:sym typeface="Georgia"/>
              </a:rPr>
              <a:t>Inside the box I find three scrolls.</a:t>
            </a:r>
            <a:endParaRPr sz="1200" b="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a:solidFill>
                  <a:srgbClr val="343434"/>
                </a:solidFill>
                <a:latin typeface="Georgia"/>
                <a:ea typeface="Georgia"/>
                <a:cs typeface="Georgia"/>
                <a:sym typeface="Georgia"/>
              </a:rPr>
              <a:t>I sit beside him and untie</a:t>
            </a:r>
            <a:endParaRPr sz="1200" b="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a:solidFill>
                  <a:srgbClr val="343434"/>
                </a:solidFill>
                <a:latin typeface="Georgia"/>
                <a:ea typeface="Georgia"/>
                <a:cs typeface="Georgia"/>
                <a:sym typeface="Georgia"/>
              </a:rPr>
              <a:t>three paintings by my father:</a:t>
            </a:r>
            <a:endParaRPr sz="1200" b="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a:solidFill>
                  <a:srgbClr val="343434"/>
                </a:solidFill>
                <a:latin typeface="Georgia"/>
                <a:ea typeface="Georgia"/>
                <a:cs typeface="Georgia"/>
                <a:sym typeface="Georgia"/>
              </a:rPr>
              <a:t>Hibiscus leaf and a white flower.</a:t>
            </a:r>
            <a:endParaRPr sz="1200" b="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a:solidFill>
                  <a:srgbClr val="343434"/>
                </a:solidFill>
                <a:latin typeface="Georgia"/>
                <a:ea typeface="Georgia"/>
                <a:cs typeface="Georgia"/>
                <a:sym typeface="Georgia"/>
              </a:rPr>
              <a:t>Two cats preening.</a:t>
            </a:r>
            <a:endParaRPr sz="1200" b="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a:solidFill>
                  <a:srgbClr val="343434"/>
                </a:solidFill>
                <a:latin typeface="Georgia"/>
                <a:ea typeface="Georgia"/>
                <a:cs typeface="Georgia"/>
                <a:sym typeface="Georgia"/>
              </a:rPr>
              <a:t>Two persimmons, so full they want to drop from the cloth.</a:t>
            </a:r>
            <a:endParaRPr sz="1200" b="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200" b="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a:solidFill>
                  <a:srgbClr val="343434"/>
                </a:solidFill>
                <a:latin typeface="Georgia"/>
                <a:ea typeface="Georgia"/>
                <a:cs typeface="Georgia"/>
                <a:sym typeface="Georgia"/>
              </a:rPr>
              <a:t>He raises both hands to touch the cloth,   </a:t>
            </a:r>
            <a:endParaRPr sz="1200" b="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a:solidFill>
                  <a:srgbClr val="343434"/>
                </a:solidFill>
                <a:latin typeface="Georgia"/>
                <a:ea typeface="Georgia"/>
                <a:cs typeface="Georgia"/>
                <a:sym typeface="Georgia"/>
              </a:rPr>
              <a:t>asks, </a:t>
            </a:r>
            <a:r>
              <a:rPr lang="en" sz="1200" b="1" i="1">
                <a:solidFill>
                  <a:srgbClr val="343434"/>
                </a:solidFill>
                <a:latin typeface="Georgia"/>
                <a:ea typeface="Georgia"/>
                <a:cs typeface="Georgia"/>
                <a:sym typeface="Georgia"/>
              </a:rPr>
              <a:t>Which is this?</a:t>
            </a:r>
            <a:endParaRPr sz="1200" b="1" i="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200" b="1" i="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i="1">
                <a:solidFill>
                  <a:srgbClr val="343434"/>
                </a:solidFill>
                <a:latin typeface="Georgia"/>
                <a:ea typeface="Georgia"/>
                <a:cs typeface="Georgia"/>
                <a:sym typeface="Georgia"/>
              </a:rPr>
              <a:t>This is persimmons, Father.</a:t>
            </a:r>
            <a:endParaRPr sz="1200" b="1" i="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200" b="1" i="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i="1">
                <a:solidFill>
                  <a:srgbClr val="343434"/>
                </a:solidFill>
                <a:latin typeface="Georgia"/>
                <a:ea typeface="Georgia"/>
                <a:cs typeface="Georgia"/>
                <a:sym typeface="Georgia"/>
              </a:rPr>
              <a:t>Oh, the feel of the wolftail on the silk,   </a:t>
            </a:r>
            <a:endParaRPr sz="1200" b="1" i="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i="1">
                <a:solidFill>
                  <a:srgbClr val="343434"/>
                </a:solidFill>
                <a:latin typeface="Georgia"/>
                <a:ea typeface="Georgia"/>
                <a:cs typeface="Georgia"/>
                <a:sym typeface="Georgia"/>
              </a:rPr>
              <a:t>the strength, the tense</a:t>
            </a:r>
            <a:endParaRPr sz="1200" b="1" i="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i="1">
                <a:solidFill>
                  <a:srgbClr val="343434"/>
                </a:solidFill>
                <a:latin typeface="Georgia"/>
                <a:ea typeface="Georgia"/>
                <a:cs typeface="Georgia"/>
                <a:sym typeface="Georgia"/>
              </a:rPr>
              <a:t>precision in the wrist.</a:t>
            </a:r>
            <a:endParaRPr sz="1200" b="1" i="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i="1">
                <a:solidFill>
                  <a:srgbClr val="343434"/>
                </a:solidFill>
                <a:latin typeface="Georgia"/>
                <a:ea typeface="Georgia"/>
                <a:cs typeface="Georgia"/>
                <a:sym typeface="Georgia"/>
              </a:rPr>
              <a:t>I painted them hundreds of times   </a:t>
            </a:r>
            <a:endParaRPr sz="1200" b="1" i="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i="1">
                <a:solidFill>
                  <a:srgbClr val="343434"/>
                </a:solidFill>
                <a:latin typeface="Georgia"/>
                <a:ea typeface="Georgia"/>
                <a:cs typeface="Georgia"/>
                <a:sym typeface="Georgia"/>
              </a:rPr>
              <a:t>eyes closed. These I painted blind.   </a:t>
            </a:r>
            <a:endParaRPr sz="1200" b="1" i="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i="1">
                <a:solidFill>
                  <a:srgbClr val="343434"/>
                </a:solidFill>
                <a:latin typeface="Georgia"/>
                <a:ea typeface="Georgia"/>
                <a:cs typeface="Georgia"/>
                <a:sym typeface="Georgia"/>
              </a:rPr>
              <a:t>Some things never leave a person:</a:t>
            </a:r>
            <a:endParaRPr sz="1200" b="1" i="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i="1">
                <a:solidFill>
                  <a:srgbClr val="343434"/>
                </a:solidFill>
                <a:latin typeface="Georgia"/>
                <a:ea typeface="Georgia"/>
                <a:cs typeface="Georgia"/>
                <a:sym typeface="Georgia"/>
              </a:rPr>
              <a:t>scent of the hair of one you love,   </a:t>
            </a:r>
            <a:endParaRPr sz="1200" b="1" i="1">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i="1">
                <a:solidFill>
                  <a:srgbClr val="343434"/>
                </a:solidFill>
                <a:latin typeface="Georgia"/>
                <a:ea typeface="Georgia"/>
                <a:cs typeface="Georgia"/>
                <a:sym typeface="Georgia"/>
              </a:rPr>
              <a:t>the texture of persimmons,</a:t>
            </a:r>
            <a:endParaRPr sz="1200" b="1" i="1">
              <a:solidFill>
                <a:srgbClr val="343434"/>
              </a:solidFill>
              <a:latin typeface="Georgia"/>
              <a:ea typeface="Georgia"/>
              <a:cs typeface="Georgia"/>
              <a:sym typeface="Georgia"/>
            </a:endParaRPr>
          </a:p>
          <a:p>
            <a:pPr marL="0" lvl="0" indent="0" algn="l" rtl="0">
              <a:lnSpc>
                <a:spcPct val="150000"/>
              </a:lnSpc>
              <a:spcBef>
                <a:spcPts val="0"/>
              </a:spcBef>
              <a:spcAft>
                <a:spcPts val="0"/>
              </a:spcAft>
              <a:buClr>
                <a:schemeClr val="dk2"/>
              </a:buClr>
              <a:buSzPts val="1100"/>
              <a:buFont typeface="Arial"/>
              <a:buNone/>
            </a:pPr>
            <a:r>
              <a:rPr lang="en" sz="1200" b="1" i="1">
                <a:solidFill>
                  <a:srgbClr val="343434"/>
                </a:solidFill>
                <a:latin typeface="Georgia"/>
                <a:ea typeface="Georgia"/>
                <a:cs typeface="Georgia"/>
                <a:sym typeface="Georgia"/>
              </a:rPr>
              <a:t>in your palm, the ripe weight.</a:t>
            </a:r>
            <a:endParaRPr sz="1200" b="1" i="1">
              <a:solidFill>
                <a:srgbClr val="343434"/>
              </a:solidFill>
              <a:latin typeface="Georgia"/>
              <a:ea typeface="Georgia"/>
              <a:cs typeface="Georgia"/>
              <a:sym typeface="Georgia"/>
            </a:endParaRPr>
          </a:p>
          <a:p>
            <a:pPr marL="0" lvl="0" indent="0" algn="l" rtl="0">
              <a:spcBef>
                <a:spcPts val="0"/>
              </a:spcBef>
              <a:spcAft>
                <a:spcPts val="1600"/>
              </a:spcAft>
              <a:buNone/>
            </a:pPr>
            <a:endParaRPr/>
          </a:p>
        </p:txBody>
      </p:sp>
      <p:pic>
        <p:nvPicPr>
          <p:cNvPr id="96" name="Google Shape;96;p19"/>
          <p:cNvPicPr preferRelativeResize="0"/>
          <p:nvPr/>
        </p:nvPicPr>
        <p:blipFill>
          <a:blip r:embed="rId3">
            <a:alphaModFix/>
          </a:blip>
          <a:stretch>
            <a:fillRect/>
          </a:stretch>
        </p:blipFill>
        <p:spPr>
          <a:xfrm>
            <a:off x="4639225" y="1961025"/>
            <a:ext cx="3641925" cy="25549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152373" y="48491"/>
            <a:ext cx="8520600" cy="9021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Annotated Excerpts</a:t>
            </a:r>
            <a:endParaRPr dirty="0"/>
          </a:p>
        </p:txBody>
      </p:sp>
      <p:sp>
        <p:nvSpPr>
          <p:cNvPr id="102" name="Google Shape;102;p20"/>
          <p:cNvSpPr txBox="1">
            <a:spLocks noGrp="1"/>
          </p:cNvSpPr>
          <p:nvPr>
            <p:ph type="body" idx="1"/>
          </p:nvPr>
        </p:nvSpPr>
        <p:spPr>
          <a:xfrm>
            <a:off x="311700" y="644236"/>
            <a:ext cx="3179645" cy="4712089"/>
          </a:xfrm>
          <a:prstGeom prst="rect">
            <a:avLst/>
          </a:pr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In sixth grade Mrs. Walker</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slapped the back of my head</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and made me stand in the corner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for not knowing the difference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between </a:t>
            </a:r>
            <a:r>
              <a:rPr lang="en" sz="1200" b="1" i="1" dirty="0">
                <a:solidFill>
                  <a:srgbClr val="FF0000"/>
                </a:solidFill>
                <a:latin typeface="Georgia"/>
                <a:ea typeface="Georgia"/>
                <a:cs typeface="Georgia"/>
                <a:sym typeface="Georgia"/>
              </a:rPr>
              <a:t>p</a:t>
            </a:r>
            <a:r>
              <a:rPr lang="en" sz="1200" b="1" i="1" dirty="0">
                <a:solidFill>
                  <a:srgbClr val="343434"/>
                </a:solidFill>
                <a:latin typeface="Georgia"/>
                <a:ea typeface="Georgia"/>
                <a:cs typeface="Georgia"/>
                <a:sym typeface="Georgia"/>
              </a:rPr>
              <a:t>er</a:t>
            </a:r>
            <a:r>
              <a:rPr lang="en" sz="1200" b="1" i="1" dirty="0">
                <a:solidFill>
                  <a:srgbClr val="FF0000"/>
                </a:solidFill>
                <a:latin typeface="Georgia"/>
                <a:ea typeface="Georgia"/>
                <a:cs typeface="Georgia"/>
                <a:sym typeface="Georgia"/>
              </a:rPr>
              <a:t>si</a:t>
            </a:r>
            <a:r>
              <a:rPr lang="en" sz="1200" b="1" i="1" dirty="0">
                <a:solidFill>
                  <a:srgbClr val="343434"/>
                </a:solidFill>
                <a:latin typeface="Georgia"/>
                <a:ea typeface="Georgia"/>
                <a:cs typeface="Georgia"/>
                <a:sym typeface="Georgia"/>
              </a:rPr>
              <a:t>mmon</a:t>
            </a:r>
            <a:r>
              <a:rPr lang="en" sz="1200" b="1" dirty="0">
                <a:solidFill>
                  <a:srgbClr val="343434"/>
                </a:solidFill>
                <a:latin typeface="Georgia"/>
                <a:ea typeface="Georgia"/>
                <a:cs typeface="Georgia"/>
                <a:sym typeface="Georgia"/>
              </a:rPr>
              <a:t> and </a:t>
            </a:r>
            <a:r>
              <a:rPr lang="en" sz="1200" b="1" i="1" dirty="0">
                <a:solidFill>
                  <a:srgbClr val="FF0000"/>
                </a:solidFill>
                <a:latin typeface="Georgia"/>
                <a:ea typeface="Georgia"/>
                <a:cs typeface="Georgia"/>
                <a:sym typeface="Georgia"/>
              </a:rPr>
              <a:t>p</a:t>
            </a:r>
            <a:r>
              <a:rPr lang="en" sz="1200" b="1" i="1" dirty="0">
                <a:solidFill>
                  <a:srgbClr val="343434"/>
                </a:solidFill>
                <a:latin typeface="Georgia"/>
                <a:ea typeface="Georgia"/>
                <a:cs typeface="Georgia"/>
                <a:sym typeface="Georgia"/>
              </a:rPr>
              <a:t>re</a:t>
            </a:r>
            <a:r>
              <a:rPr lang="en" sz="1200" b="1" i="1" dirty="0">
                <a:solidFill>
                  <a:srgbClr val="FF0000"/>
                </a:solidFill>
                <a:latin typeface="Georgia"/>
                <a:ea typeface="Georgia"/>
                <a:cs typeface="Georgia"/>
                <a:sym typeface="Georgia"/>
              </a:rPr>
              <a:t>ci</a:t>
            </a:r>
            <a:r>
              <a:rPr lang="en" sz="1200" b="1" i="1" dirty="0">
                <a:solidFill>
                  <a:srgbClr val="343434"/>
                </a:solidFill>
                <a:latin typeface="Georgia"/>
                <a:ea typeface="Georgia"/>
                <a:cs typeface="Georgia"/>
                <a:sym typeface="Georgia"/>
              </a:rPr>
              <a:t>sion</a:t>
            </a:r>
            <a:r>
              <a:rPr lang="en" sz="1200" b="1" dirty="0">
                <a:solidFill>
                  <a:srgbClr val="343434"/>
                </a:solidFill>
                <a:latin typeface="Georgia"/>
                <a:ea typeface="Georgia"/>
                <a:cs typeface="Georgia"/>
                <a:sym typeface="Georgia"/>
              </a:rPr>
              <a:t>.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How to </a:t>
            </a:r>
            <a:r>
              <a:rPr lang="en" sz="1200" b="1" dirty="0" smtClean="0">
                <a:solidFill>
                  <a:srgbClr val="343434"/>
                </a:solidFill>
                <a:latin typeface="Georgia"/>
                <a:ea typeface="Georgia"/>
                <a:cs typeface="Georgia"/>
                <a:sym typeface="Georgia"/>
              </a:rPr>
              <a:t>choose</a:t>
            </a:r>
          </a:p>
          <a:p>
            <a:pPr marL="0" lvl="0" indent="0" algn="l" rtl="0">
              <a:spcBef>
                <a:spcPts val="0"/>
              </a:spcBef>
              <a:spcAft>
                <a:spcPts val="0"/>
              </a:spcAft>
              <a:buClr>
                <a:schemeClr val="dk2"/>
              </a:buClr>
              <a:buSzPts val="1100"/>
              <a:buFont typeface="Arial"/>
              <a:buNone/>
            </a:pP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FF0000"/>
                </a:solidFill>
                <a:latin typeface="Georgia"/>
                <a:ea typeface="Georgia"/>
                <a:cs typeface="Georgia"/>
                <a:sym typeface="Georgia"/>
              </a:rPr>
              <a:t>p</a:t>
            </a:r>
            <a:r>
              <a:rPr lang="en" sz="1200" b="1" dirty="0">
                <a:solidFill>
                  <a:srgbClr val="000000"/>
                </a:solidFill>
                <a:latin typeface="Georgia"/>
                <a:ea typeface="Georgia"/>
                <a:cs typeface="Georgia"/>
                <a:sym typeface="Georgia"/>
              </a:rPr>
              <a:t>er</a:t>
            </a:r>
            <a:r>
              <a:rPr lang="en" sz="1200" b="1" dirty="0">
                <a:solidFill>
                  <a:srgbClr val="FF0000"/>
                </a:solidFill>
                <a:latin typeface="Georgia"/>
                <a:ea typeface="Georgia"/>
                <a:cs typeface="Georgia"/>
                <a:sym typeface="Georgia"/>
              </a:rPr>
              <a:t>si</a:t>
            </a:r>
            <a:r>
              <a:rPr lang="en" sz="1200" b="1" dirty="0">
                <a:solidFill>
                  <a:srgbClr val="000000"/>
                </a:solidFill>
                <a:latin typeface="Georgia"/>
                <a:ea typeface="Georgia"/>
                <a:cs typeface="Georgia"/>
                <a:sym typeface="Georgia"/>
              </a:rPr>
              <a:t>mmon</a:t>
            </a:r>
            <a:r>
              <a:rPr lang="en" sz="1200" b="1" dirty="0">
                <a:solidFill>
                  <a:srgbClr val="FF0000"/>
                </a:solidFill>
                <a:latin typeface="Georgia"/>
                <a:ea typeface="Georgia"/>
                <a:cs typeface="Georgia"/>
                <a:sym typeface="Georgia"/>
              </a:rPr>
              <a:t>s</a:t>
            </a:r>
            <a:r>
              <a:rPr lang="en" sz="1200" b="1" dirty="0">
                <a:solidFill>
                  <a:srgbClr val="000000"/>
                </a:solidFill>
                <a:latin typeface="Georgia"/>
                <a:ea typeface="Georgia"/>
                <a:cs typeface="Georgia"/>
                <a:sym typeface="Georgia"/>
              </a:rPr>
              <a:t>. Th</a:t>
            </a:r>
            <a:r>
              <a:rPr lang="en" sz="1200" b="1" dirty="0">
                <a:solidFill>
                  <a:srgbClr val="FF0000"/>
                </a:solidFill>
                <a:latin typeface="Georgia"/>
                <a:ea typeface="Georgia"/>
                <a:cs typeface="Georgia"/>
                <a:sym typeface="Georgia"/>
              </a:rPr>
              <a:t>is is p</a:t>
            </a:r>
            <a:r>
              <a:rPr lang="en" sz="1200" b="1" dirty="0">
                <a:solidFill>
                  <a:srgbClr val="000000"/>
                </a:solidFill>
                <a:latin typeface="Georgia"/>
                <a:ea typeface="Georgia"/>
                <a:cs typeface="Georgia"/>
                <a:sym typeface="Georgia"/>
              </a:rPr>
              <a:t>re</a:t>
            </a:r>
            <a:r>
              <a:rPr lang="en" sz="1200" b="1" dirty="0">
                <a:solidFill>
                  <a:srgbClr val="FF0000"/>
                </a:solidFill>
                <a:latin typeface="Georgia"/>
                <a:ea typeface="Georgia"/>
                <a:cs typeface="Georgia"/>
                <a:sym typeface="Georgia"/>
              </a:rPr>
              <a:t>cis</a:t>
            </a:r>
            <a:r>
              <a:rPr lang="en" sz="1200" b="1" dirty="0">
                <a:solidFill>
                  <a:srgbClr val="000000"/>
                </a:solidFill>
                <a:latin typeface="Georgia"/>
                <a:ea typeface="Georgia"/>
                <a:cs typeface="Georgia"/>
                <a:sym typeface="Georgia"/>
              </a:rPr>
              <a:t>ion</a:t>
            </a:r>
            <a:r>
              <a:rPr lang="en" sz="1200" b="1" dirty="0" smtClean="0">
                <a:solidFill>
                  <a:srgbClr val="000000"/>
                </a:solidFill>
                <a:latin typeface="Georgia"/>
                <a:ea typeface="Georgia"/>
                <a:cs typeface="Georgia"/>
                <a:sym typeface="Georgia"/>
              </a:rPr>
              <a:t>.</a:t>
            </a:r>
            <a:r>
              <a:rPr lang="en" sz="1400" b="1" dirty="0" smtClean="0">
                <a:solidFill>
                  <a:srgbClr val="FF0000"/>
                </a:solidFill>
                <a:latin typeface="Georgia"/>
                <a:ea typeface="Georgia"/>
                <a:cs typeface="Georgia"/>
                <a:sym typeface="Georgia"/>
              </a:rPr>
              <a:t> </a:t>
            </a:r>
          </a:p>
          <a:p>
            <a:pPr marL="0" lvl="0" indent="0" algn="l" rtl="0">
              <a:spcBef>
                <a:spcPts val="0"/>
              </a:spcBef>
              <a:spcAft>
                <a:spcPts val="0"/>
              </a:spcAft>
              <a:buClr>
                <a:schemeClr val="dk2"/>
              </a:buClr>
              <a:buSzPts val="1100"/>
              <a:buFont typeface="Arial"/>
              <a:buNone/>
            </a:pPr>
            <a:r>
              <a:rPr lang="en" sz="1200" b="1" dirty="0" smtClean="0">
                <a:solidFill>
                  <a:schemeClr val="accent5"/>
                </a:solidFill>
                <a:latin typeface="Georgia"/>
                <a:ea typeface="Georgia"/>
                <a:cs typeface="Georgia"/>
                <a:sym typeface="Georgia"/>
              </a:rPr>
              <a:t>Ripe </a:t>
            </a:r>
            <a:r>
              <a:rPr lang="en" sz="1200" b="1" dirty="0">
                <a:solidFill>
                  <a:schemeClr val="accent5"/>
                </a:solidFill>
                <a:latin typeface="Georgia"/>
                <a:ea typeface="Georgia"/>
                <a:cs typeface="Georgia"/>
                <a:sym typeface="Georgia"/>
              </a:rPr>
              <a:t>one</a:t>
            </a:r>
            <a:r>
              <a:rPr lang="en" sz="1200" b="1" dirty="0">
                <a:solidFill>
                  <a:schemeClr val="accent5"/>
                </a:solidFill>
                <a:highlight>
                  <a:srgbClr val="FFFFFF"/>
                </a:highlight>
                <a:latin typeface="Georgia"/>
                <a:ea typeface="Georgia"/>
                <a:cs typeface="Georgia"/>
                <a:sym typeface="Georgia"/>
              </a:rPr>
              <a:t>s </a:t>
            </a:r>
            <a:r>
              <a:rPr lang="en" sz="1200" b="1" dirty="0">
                <a:solidFill>
                  <a:srgbClr val="343434"/>
                </a:solidFill>
                <a:latin typeface="Georgia"/>
                <a:ea typeface="Georgia"/>
                <a:cs typeface="Georgia"/>
                <a:sym typeface="Georgia"/>
              </a:rPr>
              <a:t>are soft and brown-spotted. </a:t>
            </a:r>
            <a:r>
              <a:rPr lang="en" sz="1200" b="1" dirty="0" smtClean="0">
                <a:solidFill>
                  <a:schemeClr val="accent5"/>
                </a:solidFill>
                <a:latin typeface="Georgia"/>
                <a:ea typeface="Georgia"/>
                <a:cs typeface="Georgia"/>
                <a:sym typeface="Georgia"/>
              </a:rPr>
              <a:t>Sniff </a:t>
            </a:r>
            <a:r>
              <a:rPr lang="en" sz="1200" b="1" dirty="0">
                <a:solidFill>
                  <a:schemeClr val="accent5"/>
                </a:solidFill>
                <a:latin typeface="Georgia"/>
                <a:ea typeface="Georgia"/>
                <a:cs typeface="Georgia"/>
                <a:sym typeface="Georgia"/>
              </a:rPr>
              <a:t>the bottoms</a:t>
            </a:r>
            <a:r>
              <a:rPr lang="en" sz="1200" b="1" dirty="0">
                <a:solidFill>
                  <a:srgbClr val="343434"/>
                </a:solidFill>
                <a:latin typeface="Georgia"/>
                <a:ea typeface="Georgia"/>
                <a:cs typeface="Georgia"/>
                <a:sym typeface="Georgia"/>
              </a:rPr>
              <a:t>. The </a:t>
            </a:r>
            <a:r>
              <a:rPr lang="en" sz="1200" b="1" dirty="0">
                <a:solidFill>
                  <a:schemeClr val="accent5"/>
                </a:solidFill>
                <a:latin typeface="Georgia"/>
                <a:ea typeface="Georgia"/>
                <a:cs typeface="Georgia"/>
                <a:sym typeface="Georgia"/>
              </a:rPr>
              <a:t>sweet </a:t>
            </a:r>
            <a:r>
              <a:rPr lang="en" sz="1200" b="1" dirty="0" smtClean="0">
                <a:solidFill>
                  <a:schemeClr val="accent5"/>
                </a:solidFill>
                <a:latin typeface="Georgia"/>
                <a:ea typeface="Georgia"/>
                <a:cs typeface="Georgia"/>
                <a:sym typeface="Georgia"/>
              </a:rPr>
              <a:t>one</a:t>
            </a:r>
            <a:endParaRPr lang="en" sz="1200" b="1" dirty="0">
              <a:solidFill>
                <a:schemeClr val="accent5"/>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smtClean="0">
                <a:solidFill>
                  <a:srgbClr val="343434"/>
                </a:solidFill>
                <a:latin typeface="Georgia"/>
                <a:ea typeface="Georgia"/>
                <a:cs typeface="Georgia"/>
                <a:sym typeface="Georgia"/>
              </a:rPr>
              <a:t>will </a:t>
            </a:r>
            <a:r>
              <a:rPr lang="en" sz="1200" b="1" dirty="0">
                <a:solidFill>
                  <a:srgbClr val="343434"/>
                </a:solidFill>
                <a:latin typeface="Georgia"/>
                <a:ea typeface="Georgia"/>
                <a:cs typeface="Georgia"/>
                <a:sym typeface="Georgia"/>
              </a:rPr>
              <a:t>be </a:t>
            </a:r>
            <a:r>
              <a:rPr lang="en" sz="1200" b="1" dirty="0">
                <a:solidFill>
                  <a:schemeClr val="accent5"/>
                </a:solidFill>
                <a:latin typeface="Georgia"/>
                <a:ea typeface="Georgia"/>
                <a:cs typeface="Georgia"/>
                <a:sym typeface="Georgia"/>
              </a:rPr>
              <a:t>fragrant.</a:t>
            </a:r>
            <a:r>
              <a:rPr lang="en" sz="1200" b="1" dirty="0">
                <a:solidFill>
                  <a:srgbClr val="343434"/>
                </a:solidFill>
                <a:latin typeface="Georgia"/>
                <a:ea typeface="Georgia"/>
                <a:cs typeface="Georgia"/>
                <a:sym typeface="Georgia"/>
              </a:rPr>
              <a:t> How to eat:</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chemeClr val="accent5"/>
                </a:solidFill>
                <a:latin typeface="Georgia"/>
                <a:ea typeface="Georgia"/>
                <a:cs typeface="Georgia"/>
                <a:sym typeface="Georgia"/>
              </a:rPr>
              <a:t>put the knife away</a:t>
            </a:r>
            <a:r>
              <a:rPr lang="en" sz="1200" b="1" dirty="0">
                <a:solidFill>
                  <a:srgbClr val="343434"/>
                </a:solidFill>
                <a:latin typeface="Georgia"/>
                <a:ea typeface="Georgia"/>
                <a:cs typeface="Georgia"/>
                <a:sym typeface="Georgia"/>
              </a:rPr>
              <a:t>, lay down newspaper.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chemeClr val="accent5"/>
                </a:solidFill>
                <a:latin typeface="Georgia"/>
                <a:ea typeface="Georgia"/>
                <a:cs typeface="Georgia"/>
                <a:sym typeface="Georgia"/>
              </a:rPr>
              <a:t>Peel the skin tenderly</a:t>
            </a:r>
            <a:r>
              <a:rPr lang="en" sz="1200" b="1" dirty="0">
                <a:solidFill>
                  <a:srgbClr val="343434"/>
                </a:solidFill>
                <a:latin typeface="Georgia"/>
                <a:ea typeface="Georgia"/>
                <a:cs typeface="Georgia"/>
                <a:sym typeface="Georgia"/>
              </a:rPr>
              <a:t>, not to </a:t>
            </a:r>
            <a:r>
              <a:rPr lang="en" sz="1200" b="1" dirty="0">
                <a:solidFill>
                  <a:schemeClr val="accent5"/>
                </a:solidFill>
                <a:latin typeface="Georgia"/>
                <a:ea typeface="Georgia"/>
                <a:cs typeface="Georgia"/>
                <a:sym typeface="Georgia"/>
              </a:rPr>
              <a:t>tear the meat. </a:t>
            </a:r>
            <a:endParaRPr lang="en" sz="1200" b="1" dirty="0" smtClean="0">
              <a:solidFill>
                <a:schemeClr val="accent5"/>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smtClean="0">
                <a:solidFill>
                  <a:schemeClr val="accent5"/>
                </a:solidFill>
                <a:highlight>
                  <a:srgbClr val="FFFFFF"/>
                </a:highlight>
                <a:latin typeface="Georgia"/>
                <a:ea typeface="Georgia"/>
                <a:cs typeface="Georgia"/>
                <a:sym typeface="Georgia"/>
              </a:rPr>
              <a:t>Chew </a:t>
            </a:r>
            <a:r>
              <a:rPr lang="en" sz="1200" b="1" dirty="0">
                <a:solidFill>
                  <a:schemeClr val="accent5"/>
                </a:solidFill>
                <a:highlight>
                  <a:srgbClr val="FFFFFF"/>
                </a:highlight>
                <a:latin typeface="Georgia"/>
                <a:ea typeface="Georgia"/>
                <a:cs typeface="Georgia"/>
                <a:sym typeface="Georgia"/>
              </a:rPr>
              <a:t>the skin, suck it,</a:t>
            </a:r>
            <a:r>
              <a:rPr lang="en" sz="1200" b="1" dirty="0">
                <a:solidFill>
                  <a:schemeClr val="accent5"/>
                </a:solidFill>
                <a:latin typeface="Georgia"/>
                <a:ea typeface="Georgia"/>
                <a:cs typeface="Georgia"/>
                <a:sym typeface="Georgia"/>
              </a:rPr>
              <a:t>	</a:t>
            </a:r>
            <a:endParaRPr lang="en" sz="1200" b="1" dirty="0" smtClean="0">
              <a:solidFill>
                <a:schemeClr val="accent5"/>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smtClean="0">
                <a:solidFill>
                  <a:schemeClr val="accent5"/>
                </a:solidFill>
                <a:latin typeface="Georgia"/>
                <a:ea typeface="Georgia"/>
                <a:cs typeface="Georgia"/>
                <a:sym typeface="Georgia"/>
              </a:rPr>
              <a:t>and </a:t>
            </a:r>
            <a:r>
              <a:rPr lang="en" sz="1200" b="1" dirty="0">
                <a:solidFill>
                  <a:schemeClr val="accent5"/>
                </a:solidFill>
                <a:latin typeface="Georgia"/>
                <a:ea typeface="Georgia"/>
                <a:cs typeface="Georgia"/>
                <a:sym typeface="Georgia"/>
              </a:rPr>
              <a:t>swallow</a:t>
            </a:r>
            <a:r>
              <a:rPr lang="en" sz="1200" b="1" dirty="0">
                <a:solidFill>
                  <a:srgbClr val="343434"/>
                </a:solidFill>
                <a:latin typeface="Georgia"/>
                <a:ea typeface="Georgia"/>
                <a:cs typeface="Georgia"/>
                <a:sym typeface="Georgia"/>
              </a:rPr>
              <a:t>. Now, eat		</a:t>
            </a:r>
          </a:p>
          <a:p>
            <a:pPr marL="0" lvl="0" indent="0" algn="l" rtl="0">
              <a:spcBef>
                <a:spcPts val="0"/>
              </a:spcBef>
              <a:spcAft>
                <a:spcPts val="0"/>
              </a:spcAft>
              <a:buClr>
                <a:schemeClr val="dk2"/>
              </a:buClr>
              <a:buSzPts val="1100"/>
              <a:buFont typeface="Arial"/>
              <a:buNone/>
            </a:pPr>
            <a:r>
              <a:rPr lang="en" sz="1200" b="1" dirty="0" smtClean="0">
                <a:solidFill>
                  <a:srgbClr val="343434"/>
                </a:solidFill>
                <a:latin typeface="Georgia"/>
                <a:ea typeface="Georgia"/>
                <a:cs typeface="Georgia"/>
                <a:sym typeface="Georgia"/>
              </a:rPr>
              <a:t>the </a:t>
            </a:r>
            <a:r>
              <a:rPr lang="en" sz="1200" b="1" dirty="0">
                <a:solidFill>
                  <a:srgbClr val="343434"/>
                </a:solidFill>
                <a:latin typeface="Georgia"/>
                <a:ea typeface="Georgia"/>
                <a:cs typeface="Georgia"/>
                <a:sym typeface="Georgia"/>
              </a:rPr>
              <a:t>meat of the fruit,</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so sweet,</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all of it, </a:t>
            </a:r>
            <a:r>
              <a:rPr lang="en" sz="1200" b="1" dirty="0">
                <a:solidFill>
                  <a:schemeClr val="accent5"/>
                </a:solidFill>
                <a:latin typeface="Georgia"/>
                <a:ea typeface="Georgia"/>
                <a:cs typeface="Georgia"/>
                <a:sym typeface="Georgia"/>
              </a:rPr>
              <a:t>to the heart.</a:t>
            </a:r>
            <a:endParaRPr dirty="0">
              <a:solidFill>
                <a:schemeClr val="accent5"/>
              </a:solidFill>
            </a:endParaRPr>
          </a:p>
        </p:txBody>
      </p:sp>
      <p:sp>
        <p:nvSpPr>
          <p:cNvPr id="2" name="TextBox 1"/>
          <p:cNvSpPr txBox="1"/>
          <p:nvPr/>
        </p:nvSpPr>
        <p:spPr>
          <a:xfrm>
            <a:off x="3706091" y="1191491"/>
            <a:ext cx="5278582" cy="4185761"/>
          </a:xfrm>
          <a:prstGeom prst="rect">
            <a:avLst/>
          </a:prstGeom>
          <a:noFill/>
        </p:spPr>
        <p:txBody>
          <a:bodyPr wrap="square" rtlCol="0">
            <a:spAutoFit/>
          </a:bodyPr>
          <a:lstStyle/>
          <a:p>
            <a:endParaRPr lang="en" b="1" dirty="0" smtClean="0">
              <a:solidFill>
                <a:srgbClr val="FF0000"/>
              </a:solidFill>
              <a:latin typeface="Georgia"/>
              <a:ea typeface="Georgia"/>
              <a:cs typeface="Georgia"/>
              <a:sym typeface="Georgia"/>
            </a:endParaRPr>
          </a:p>
          <a:p>
            <a:endParaRPr lang="en" b="1" dirty="0">
              <a:solidFill>
                <a:srgbClr val="FF0000"/>
              </a:solidFill>
              <a:latin typeface="Georgia"/>
              <a:ea typeface="Georgia"/>
              <a:cs typeface="Georgia"/>
              <a:sym typeface="Georgia"/>
            </a:endParaRPr>
          </a:p>
          <a:p>
            <a:endParaRPr lang="en" b="1" dirty="0" smtClean="0">
              <a:solidFill>
                <a:srgbClr val="FF0000"/>
              </a:solidFill>
              <a:latin typeface="Georgia"/>
              <a:ea typeface="Georgia"/>
              <a:cs typeface="Georgia"/>
              <a:sym typeface="Georgia"/>
            </a:endParaRPr>
          </a:p>
          <a:p>
            <a:endParaRPr lang="en" b="1" dirty="0">
              <a:solidFill>
                <a:srgbClr val="FF0000"/>
              </a:solidFill>
              <a:latin typeface="Georgia"/>
              <a:ea typeface="Georgia"/>
              <a:cs typeface="Georgia"/>
              <a:sym typeface="Georgia"/>
            </a:endParaRPr>
          </a:p>
          <a:p>
            <a:r>
              <a:rPr lang="en" b="1" dirty="0" smtClean="0">
                <a:solidFill>
                  <a:srgbClr val="FF0000"/>
                </a:solidFill>
                <a:latin typeface="Georgia"/>
                <a:ea typeface="Georgia"/>
                <a:cs typeface="Georgia"/>
                <a:sym typeface="Georgia"/>
              </a:rPr>
              <a:t>“P” alliteration, short “I” assonance, “S” consonance, connecting </a:t>
            </a:r>
            <a:r>
              <a:rPr lang="en-US" b="1" dirty="0" smtClean="0">
                <a:solidFill>
                  <a:srgbClr val="FF0000"/>
                </a:solidFill>
                <a:highlight>
                  <a:srgbClr val="FFFFFF"/>
                </a:highlight>
                <a:latin typeface="Georgia"/>
                <a:ea typeface="Georgia"/>
                <a:cs typeface="Georgia"/>
                <a:sym typeface="Georgia"/>
              </a:rPr>
              <a:t>and emphasizing </a:t>
            </a:r>
            <a:r>
              <a:rPr lang="en-US" b="1" dirty="0" smtClean="0">
                <a:solidFill>
                  <a:srgbClr val="FF0000"/>
                </a:solidFill>
                <a:latin typeface="Georgia"/>
                <a:ea typeface="Georgia"/>
                <a:cs typeface="Georgia"/>
                <a:sym typeface="Georgia"/>
              </a:rPr>
              <a:t>the importance of care and diligence in</a:t>
            </a:r>
          </a:p>
          <a:p>
            <a:r>
              <a:rPr lang="en-US" b="1" dirty="0" smtClean="0">
                <a:solidFill>
                  <a:srgbClr val="FF0000"/>
                </a:solidFill>
                <a:latin typeface="Georgia"/>
                <a:ea typeface="Georgia"/>
                <a:cs typeface="Georgia"/>
                <a:sym typeface="Georgia"/>
              </a:rPr>
              <a:t>preparing a persimmon and proper pronunciation. </a:t>
            </a:r>
          </a:p>
          <a:p>
            <a:endParaRPr lang="en-US" b="1" dirty="0" smtClean="0">
              <a:solidFill>
                <a:srgbClr val="FF0000"/>
              </a:solidFill>
              <a:latin typeface="Georgia"/>
              <a:ea typeface="Georgia"/>
              <a:cs typeface="Georgia"/>
              <a:sym typeface="Georgia"/>
            </a:endParaRPr>
          </a:p>
          <a:p>
            <a:pPr lvl="0"/>
            <a:r>
              <a:rPr lang="en-US" b="1" dirty="0" smtClean="0">
                <a:solidFill>
                  <a:schemeClr val="accent5"/>
                </a:solidFill>
                <a:latin typeface="Georgia"/>
                <a:ea typeface="Georgia"/>
                <a:cs typeface="Georgia"/>
                <a:sym typeface="Georgia"/>
              </a:rPr>
              <a:t>Sensory details (see, smell, taste, feel)</a:t>
            </a:r>
            <a:r>
              <a:rPr lang="en-US" b="1" dirty="0" smtClean="0">
                <a:solidFill>
                  <a:schemeClr val="accent5"/>
                </a:solidFill>
                <a:highlight>
                  <a:srgbClr val="FFFFFF"/>
                </a:highlight>
                <a:latin typeface="Georgia"/>
                <a:ea typeface="Georgia"/>
                <a:cs typeface="Georgia"/>
                <a:sym typeface="Georgia"/>
              </a:rPr>
              <a:t> </a:t>
            </a:r>
            <a:r>
              <a:rPr lang="en-US" b="1" dirty="0">
                <a:solidFill>
                  <a:schemeClr val="accent5"/>
                </a:solidFill>
                <a:highlight>
                  <a:srgbClr val="FFFFFF"/>
                </a:highlight>
                <a:latin typeface="Georgia"/>
                <a:ea typeface="Georgia"/>
                <a:cs typeface="Georgia"/>
                <a:sym typeface="Georgia"/>
              </a:rPr>
              <a:t>increase the visceral intensity of the </a:t>
            </a:r>
            <a:r>
              <a:rPr lang="en-US" b="1" dirty="0" smtClean="0">
                <a:solidFill>
                  <a:schemeClr val="accent5"/>
                </a:solidFill>
                <a:highlight>
                  <a:srgbClr val="FFFFFF"/>
                </a:highlight>
                <a:latin typeface="Georgia"/>
                <a:ea typeface="Georgia"/>
                <a:cs typeface="Georgia"/>
                <a:sym typeface="Georgia"/>
              </a:rPr>
              <a:t>event </a:t>
            </a:r>
            <a:r>
              <a:rPr lang="en-US" b="1" dirty="0">
                <a:solidFill>
                  <a:schemeClr val="accent5"/>
                </a:solidFill>
                <a:latin typeface="Georgia"/>
                <a:ea typeface="Georgia"/>
                <a:cs typeface="Georgia"/>
                <a:sym typeface="Georgia"/>
              </a:rPr>
              <a:t>and introduce the </a:t>
            </a:r>
            <a:r>
              <a:rPr lang="en-US" b="1" dirty="0" smtClean="0">
                <a:solidFill>
                  <a:schemeClr val="accent5"/>
                </a:solidFill>
                <a:latin typeface="Georgia"/>
                <a:ea typeface="Georgia"/>
                <a:cs typeface="Georgia"/>
                <a:sym typeface="Georgia"/>
              </a:rPr>
              <a:t>imagery </a:t>
            </a:r>
            <a:r>
              <a:rPr lang="en-US" b="1" dirty="0">
                <a:solidFill>
                  <a:schemeClr val="accent5"/>
                </a:solidFill>
                <a:latin typeface="Georgia"/>
                <a:ea typeface="Georgia"/>
                <a:cs typeface="Georgia"/>
                <a:sym typeface="Georgia"/>
              </a:rPr>
              <a:t>of sexual intimacy</a:t>
            </a:r>
            <a:r>
              <a:rPr lang="en-US" b="1" dirty="0" smtClean="0">
                <a:solidFill>
                  <a:schemeClr val="accent5"/>
                </a:solidFill>
                <a:latin typeface="Georgia"/>
                <a:ea typeface="Georgia"/>
                <a:cs typeface="Georgia"/>
                <a:sym typeface="Georgia"/>
              </a:rPr>
              <a:t>.</a:t>
            </a:r>
            <a:endParaRPr lang="en-US" b="1" dirty="0">
              <a:solidFill>
                <a:schemeClr val="accent5"/>
              </a:solidFill>
              <a:latin typeface="Georgia"/>
              <a:ea typeface="Georgia"/>
              <a:cs typeface="Georgia"/>
              <a:sym typeface="Georgia"/>
            </a:endParaRPr>
          </a:p>
          <a:p>
            <a:pPr lvl="0"/>
            <a:endParaRPr lang="en-US" b="1" dirty="0">
              <a:solidFill>
                <a:schemeClr val="accent5"/>
              </a:solidFill>
              <a:highlight>
                <a:srgbClr val="FFFFFF"/>
              </a:highlight>
              <a:latin typeface="Georgia"/>
              <a:ea typeface="Georgia"/>
              <a:cs typeface="Georgia"/>
              <a:sym typeface="Georgia"/>
            </a:endParaRPr>
          </a:p>
          <a:p>
            <a:endParaRPr lang="en-US" b="1" dirty="0" smtClean="0">
              <a:solidFill>
                <a:schemeClr val="accent5"/>
              </a:solidFill>
              <a:latin typeface="Georgia"/>
              <a:ea typeface="Georgia"/>
              <a:cs typeface="Georgia"/>
              <a:sym typeface="Georgia"/>
            </a:endParaRPr>
          </a:p>
          <a:p>
            <a:pPr lvl="0"/>
            <a:endParaRPr lang="en-US" dirty="0" smtClean="0">
              <a:solidFill>
                <a:schemeClr val="accent5"/>
              </a:solidFill>
            </a:endParaRPr>
          </a:p>
          <a:p>
            <a:pPr lvl="0"/>
            <a:endParaRPr lang="en-US" dirty="0">
              <a:solidFill>
                <a:schemeClr val="accent5"/>
              </a:solidFill>
            </a:endParaRPr>
          </a:p>
          <a:p>
            <a:pPr lvl="0"/>
            <a:endParaRPr lang="en-US" dirty="0" smtClean="0">
              <a:solidFill>
                <a:schemeClr val="accent5"/>
              </a:solidFill>
            </a:endParaRPr>
          </a:p>
          <a:p>
            <a:r>
              <a:rPr lang="en-US" b="1" dirty="0" smtClean="0">
                <a:solidFill>
                  <a:schemeClr val="accent5"/>
                </a:solidFill>
                <a:latin typeface="Georgia"/>
                <a:ea typeface="Georgia"/>
                <a:cs typeface="Georgia"/>
                <a:sym typeface="Georgia"/>
              </a:rPr>
              <a:t>Personification</a:t>
            </a:r>
            <a:endParaRPr lang="en-US" b="1" dirty="0">
              <a:solidFill>
                <a:schemeClr val="accent5"/>
              </a:solidFill>
              <a:latin typeface="Georgia"/>
              <a:ea typeface="Georgia"/>
              <a:cs typeface="Georgia"/>
              <a:sym typeface="Georgia"/>
            </a:endParaRPr>
          </a:p>
          <a:p>
            <a:pPr lvl="0"/>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body" idx="1"/>
          </p:nvPr>
        </p:nvSpPr>
        <p:spPr>
          <a:xfrm>
            <a:off x="311700" y="117765"/>
            <a:ext cx="4052482" cy="52855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Mrs. Walker brought a persimmon to class   </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and cut it up</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so everyone could taste</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a </a:t>
            </a:r>
            <a:r>
              <a:rPr lang="en" sz="1200" b="1" i="1" dirty="0">
                <a:solidFill>
                  <a:srgbClr val="343434"/>
                </a:solidFill>
                <a:latin typeface="Georgia"/>
                <a:ea typeface="Georgia"/>
                <a:cs typeface="Georgia"/>
                <a:sym typeface="Georgia"/>
              </a:rPr>
              <a:t>Chinese apple</a:t>
            </a:r>
            <a:r>
              <a:rPr lang="en" sz="1200" b="1" dirty="0">
                <a:solidFill>
                  <a:srgbClr val="343434"/>
                </a:solidFill>
                <a:latin typeface="Georgia"/>
                <a:ea typeface="Georgia"/>
                <a:cs typeface="Georgia"/>
                <a:sym typeface="Georgia"/>
              </a:rPr>
              <a:t>. Knowing</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it wasn’t ripe or sweet, </a:t>
            </a:r>
            <a:r>
              <a:rPr lang="en" sz="1200" b="1" dirty="0">
                <a:solidFill>
                  <a:schemeClr val="tx1">
                    <a:lumMod val="60000"/>
                    <a:lumOff val="40000"/>
                  </a:schemeClr>
                </a:solidFill>
                <a:latin typeface="Georgia"/>
                <a:ea typeface="Georgia"/>
                <a:cs typeface="Georgia"/>
                <a:sym typeface="Georgia"/>
              </a:rPr>
              <a:t>I didn’t eat</a:t>
            </a:r>
            <a:endParaRPr sz="1200" b="1" dirty="0">
              <a:solidFill>
                <a:schemeClr val="tx1">
                  <a:lumMod val="60000"/>
                  <a:lumOff val="40000"/>
                </a:schemeClr>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but watched the other faces.</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My mother </a:t>
            </a:r>
            <a:r>
              <a:rPr lang="en" sz="1200" b="1" dirty="0">
                <a:solidFill>
                  <a:srgbClr val="FF0000"/>
                </a:solidFill>
                <a:latin typeface="Georgia"/>
                <a:ea typeface="Georgia"/>
                <a:cs typeface="Georgia"/>
                <a:sym typeface="Georgia"/>
              </a:rPr>
              <a:t>s</a:t>
            </a:r>
            <a:r>
              <a:rPr lang="en" sz="1200" b="1" dirty="0">
                <a:solidFill>
                  <a:srgbClr val="000000"/>
                </a:solidFill>
                <a:latin typeface="Georgia"/>
                <a:ea typeface="Georgia"/>
                <a:cs typeface="Georgia"/>
                <a:sym typeface="Georgia"/>
              </a:rPr>
              <a:t>aid</a:t>
            </a:r>
            <a:r>
              <a:rPr lang="en" sz="1200" b="1" dirty="0">
                <a:solidFill>
                  <a:srgbClr val="343434"/>
                </a:solidFill>
                <a:latin typeface="Georgia"/>
                <a:ea typeface="Georgia"/>
                <a:cs typeface="Georgia"/>
                <a:sym typeface="Georgia"/>
              </a:rPr>
              <a:t> every </a:t>
            </a:r>
            <a:r>
              <a:rPr lang="en" sz="1200" b="1" dirty="0">
                <a:solidFill>
                  <a:srgbClr val="000000"/>
                </a:solidFill>
                <a:latin typeface="Georgia"/>
                <a:ea typeface="Georgia"/>
                <a:cs typeface="Georgia"/>
                <a:sym typeface="Georgia"/>
              </a:rPr>
              <a:t>per</a:t>
            </a:r>
            <a:r>
              <a:rPr lang="en" sz="1200" b="1" dirty="0">
                <a:solidFill>
                  <a:srgbClr val="FF0000"/>
                </a:solidFill>
                <a:latin typeface="Georgia"/>
                <a:ea typeface="Georgia"/>
                <a:cs typeface="Georgia"/>
                <a:sym typeface="Georgia"/>
              </a:rPr>
              <a:t>s</a:t>
            </a:r>
            <a:r>
              <a:rPr lang="en" sz="1200" b="1" dirty="0">
                <a:solidFill>
                  <a:srgbClr val="000000"/>
                </a:solidFill>
                <a:latin typeface="Georgia"/>
                <a:ea typeface="Georgia"/>
                <a:cs typeface="Georgia"/>
                <a:sym typeface="Georgia"/>
              </a:rPr>
              <a:t>immon</a:t>
            </a:r>
            <a:r>
              <a:rPr lang="en" sz="1200" b="1" dirty="0">
                <a:solidFill>
                  <a:srgbClr val="FF0000"/>
                </a:solidFill>
                <a:latin typeface="Georgia"/>
                <a:ea typeface="Georgia"/>
                <a:cs typeface="Georgia"/>
                <a:sym typeface="Georgia"/>
              </a:rPr>
              <a:t> </a:t>
            </a:r>
            <a:r>
              <a:rPr lang="en" sz="1200" b="1" dirty="0">
                <a:solidFill>
                  <a:srgbClr val="000000"/>
                </a:solidFill>
                <a:latin typeface="Georgia"/>
                <a:ea typeface="Georgia"/>
                <a:cs typeface="Georgia"/>
                <a:sym typeface="Georgia"/>
              </a:rPr>
              <a:t>ha</a:t>
            </a:r>
            <a:r>
              <a:rPr lang="en" sz="1200" b="1" dirty="0">
                <a:solidFill>
                  <a:srgbClr val="FF0000"/>
                </a:solidFill>
                <a:latin typeface="Georgia"/>
                <a:ea typeface="Georgia"/>
                <a:cs typeface="Georgia"/>
                <a:sym typeface="Georgia"/>
              </a:rPr>
              <a:t>s </a:t>
            </a:r>
            <a:r>
              <a:rPr lang="en" sz="1200" b="1" dirty="0">
                <a:solidFill>
                  <a:srgbClr val="343434"/>
                </a:solidFill>
                <a:latin typeface="Georgia"/>
                <a:ea typeface="Georgia"/>
                <a:cs typeface="Georgia"/>
                <a:sym typeface="Georgia"/>
              </a:rPr>
              <a:t>a </a:t>
            </a:r>
            <a:r>
              <a:rPr lang="en" sz="1200" b="1" dirty="0">
                <a:solidFill>
                  <a:srgbClr val="FF0000"/>
                </a:solidFill>
                <a:highlight>
                  <a:srgbClr val="FFFFFF"/>
                </a:highlight>
                <a:latin typeface="Georgia"/>
                <a:ea typeface="Georgia"/>
                <a:cs typeface="Georgia"/>
                <a:sym typeface="Georgia"/>
              </a:rPr>
              <a:t>s</a:t>
            </a:r>
            <a:r>
              <a:rPr lang="en" sz="1200" b="1" dirty="0">
                <a:solidFill>
                  <a:schemeClr val="accent5"/>
                </a:solidFill>
                <a:highlight>
                  <a:srgbClr val="FFFFFF"/>
                </a:highlight>
                <a:latin typeface="Georgia"/>
                <a:ea typeface="Georgia"/>
                <a:cs typeface="Georgia"/>
                <a:sym typeface="Georgia"/>
              </a:rPr>
              <a:t>un</a:t>
            </a:r>
            <a:r>
              <a:rPr lang="en" sz="1200" b="1" dirty="0">
                <a:solidFill>
                  <a:srgbClr val="FF0000"/>
                </a:solidFill>
                <a:highlight>
                  <a:srgbClr val="FFFFFF"/>
                </a:highlight>
                <a:latin typeface="Georgia"/>
                <a:ea typeface="Georgia"/>
                <a:cs typeface="Georgia"/>
                <a:sym typeface="Georgia"/>
              </a:rPr>
              <a:t>   	</a:t>
            </a:r>
            <a:endParaRPr lang="en" sz="1200" b="1" dirty="0" smtClean="0">
              <a:solidFill>
                <a:srgbClr val="FF0000"/>
              </a:solidFill>
              <a:highlight>
                <a:srgbClr val="FFFFFF"/>
              </a:highlight>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smtClean="0">
                <a:solidFill>
                  <a:srgbClr val="000000"/>
                </a:solidFill>
                <a:highlight>
                  <a:srgbClr val="FFFFFF"/>
                </a:highlight>
                <a:latin typeface="Georgia"/>
                <a:ea typeface="Georgia"/>
                <a:cs typeface="Georgia"/>
                <a:sym typeface="Georgia"/>
              </a:rPr>
              <a:t>in</a:t>
            </a:r>
            <a:r>
              <a:rPr lang="en" sz="1200" b="1" dirty="0" smtClean="0">
                <a:solidFill>
                  <a:srgbClr val="FF0000"/>
                </a:solidFill>
                <a:highlight>
                  <a:srgbClr val="FFFFFF"/>
                </a:highlight>
                <a:latin typeface="Georgia"/>
                <a:ea typeface="Georgia"/>
                <a:cs typeface="Georgia"/>
                <a:sym typeface="Georgia"/>
              </a:rPr>
              <a:t>s</a:t>
            </a:r>
            <a:r>
              <a:rPr lang="en" sz="1200" b="1" dirty="0" smtClean="0">
                <a:solidFill>
                  <a:srgbClr val="000000"/>
                </a:solidFill>
                <a:highlight>
                  <a:srgbClr val="FFFFFF"/>
                </a:highlight>
                <a:latin typeface="Georgia"/>
                <a:ea typeface="Georgia"/>
                <a:cs typeface="Georgia"/>
                <a:sym typeface="Georgia"/>
              </a:rPr>
              <a:t>ide</a:t>
            </a:r>
            <a:r>
              <a:rPr lang="en" sz="1200" b="1" dirty="0">
                <a:solidFill>
                  <a:srgbClr val="000000"/>
                </a:solidFill>
                <a:highlight>
                  <a:srgbClr val="FFFFFF"/>
                </a:highlight>
                <a:latin typeface="Georgia"/>
                <a:ea typeface="Georgia"/>
                <a:cs typeface="Georgia"/>
                <a:sym typeface="Georgia"/>
              </a:rPr>
              <a:t>, </a:t>
            </a:r>
            <a:r>
              <a:rPr lang="en" sz="1200" b="1" dirty="0">
                <a:solidFill>
                  <a:srgbClr val="FF0000"/>
                </a:solidFill>
                <a:highlight>
                  <a:srgbClr val="FFFFFF"/>
                </a:highlight>
                <a:latin typeface="Georgia"/>
                <a:ea typeface="Georgia"/>
                <a:cs typeface="Georgia"/>
                <a:sym typeface="Georgia"/>
              </a:rPr>
              <a:t>s</a:t>
            </a:r>
            <a:r>
              <a:rPr lang="en" sz="1200" b="1" dirty="0">
                <a:solidFill>
                  <a:srgbClr val="000000"/>
                </a:solidFill>
                <a:highlight>
                  <a:srgbClr val="FFFFFF"/>
                </a:highlight>
                <a:latin typeface="Georgia"/>
                <a:ea typeface="Georgia"/>
                <a:cs typeface="Georgia"/>
                <a:sym typeface="Georgia"/>
              </a:rPr>
              <a:t>omething</a:t>
            </a:r>
            <a:r>
              <a:rPr lang="en" sz="1200" b="1" dirty="0">
                <a:solidFill>
                  <a:srgbClr val="FF0000"/>
                </a:solidFill>
                <a:highlight>
                  <a:srgbClr val="FFFFFF"/>
                </a:highlight>
                <a:latin typeface="Georgia"/>
                <a:ea typeface="Georgia"/>
                <a:cs typeface="Georgia"/>
                <a:sym typeface="Georgia"/>
              </a:rPr>
              <a:t> </a:t>
            </a:r>
            <a:r>
              <a:rPr lang="en" sz="1200" b="1" dirty="0">
                <a:solidFill>
                  <a:srgbClr val="FF0000"/>
                </a:solidFill>
                <a:latin typeface="Georgia"/>
                <a:ea typeface="Georgia"/>
                <a:cs typeface="Georgia"/>
                <a:sym typeface="Georgia"/>
              </a:rPr>
              <a:t>go</a:t>
            </a:r>
            <a:r>
              <a:rPr lang="en" sz="1200" b="1" dirty="0">
                <a:solidFill>
                  <a:schemeClr val="accent5"/>
                </a:solidFill>
                <a:latin typeface="Georgia"/>
                <a:ea typeface="Georgia"/>
                <a:cs typeface="Georgia"/>
                <a:sym typeface="Georgia"/>
              </a:rPr>
              <a:t>lden, </a:t>
            </a:r>
            <a:r>
              <a:rPr lang="en" sz="1200" b="1" dirty="0">
                <a:solidFill>
                  <a:srgbClr val="FF0000"/>
                </a:solidFill>
                <a:latin typeface="Georgia"/>
                <a:ea typeface="Georgia"/>
                <a:cs typeface="Georgia"/>
                <a:sym typeface="Georgia"/>
              </a:rPr>
              <a:t>glo</a:t>
            </a:r>
            <a:r>
              <a:rPr lang="en" sz="1200" b="1" dirty="0">
                <a:solidFill>
                  <a:schemeClr val="accent5"/>
                </a:solidFill>
                <a:latin typeface="Georgia"/>
                <a:ea typeface="Georgia"/>
                <a:cs typeface="Georgia"/>
                <a:sym typeface="Georgia"/>
              </a:rPr>
              <a:t>wing</a:t>
            </a:r>
            <a:r>
              <a:rPr lang="en" sz="1200" b="1" dirty="0">
                <a:solidFill>
                  <a:srgbClr val="343434"/>
                </a:solidFill>
                <a:latin typeface="Georgia"/>
                <a:ea typeface="Georgia"/>
                <a:cs typeface="Georgia"/>
                <a:sym typeface="Georgia"/>
              </a:rPr>
              <a:t>,   </a:t>
            </a:r>
          </a:p>
          <a:p>
            <a:pPr marL="0" lvl="0" indent="0" algn="l" rtl="0">
              <a:spcBef>
                <a:spcPts val="0"/>
              </a:spcBef>
              <a:spcAft>
                <a:spcPts val="0"/>
              </a:spcAft>
              <a:buClr>
                <a:schemeClr val="dk2"/>
              </a:buClr>
              <a:buSzPts val="1100"/>
              <a:buFont typeface="Arial"/>
              <a:buNone/>
            </a:pPr>
            <a:r>
              <a:rPr lang="en" sz="1200" b="1" dirty="0" smtClean="0">
                <a:solidFill>
                  <a:schemeClr val="accent5"/>
                </a:solidFill>
                <a:latin typeface="Georgia"/>
                <a:ea typeface="Georgia"/>
                <a:cs typeface="Georgia"/>
                <a:sym typeface="Georgia"/>
              </a:rPr>
              <a:t>warm </a:t>
            </a:r>
            <a:r>
              <a:rPr lang="en" sz="1200" b="1" dirty="0">
                <a:solidFill>
                  <a:schemeClr val="accent5"/>
                </a:solidFill>
                <a:latin typeface="Georgia"/>
                <a:ea typeface="Georgia"/>
                <a:cs typeface="Georgia"/>
                <a:sym typeface="Georgia"/>
              </a:rPr>
              <a:t>as my face.</a:t>
            </a:r>
            <a:r>
              <a:rPr lang="en" sz="1200" b="1" dirty="0">
                <a:solidFill>
                  <a:srgbClr val="38761D"/>
                </a:solidFill>
                <a:latin typeface="Georgia"/>
                <a:ea typeface="Georgia"/>
                <a:cs typeface="Georgia"/>
                <a:sym typeface="Georgia"/>
              </a:rPr>
              <a:t>		</a:t>
            </a:r>
          </a:p>
          <a:p>
            <a:pPr marL="0" lvl="0" indent="0" algn="l" rtl="0">
              <a:spcBef>
                <a:spcPts val="0"/>
              </a:spcBef>
              <a:spcAft>
                <a:spcPts val="0"/>
              </a:spcAft>
              <a:buClr>
                <a:schemeClr val="dk2"/>
              </a:buClr>
              <a:buSzPts val="1100"/>
              <a:buFont typeface="Arial"/>
              <a:buNone/>
            </a:pPr>
            <a:endParaRPr lang="en" sz="1200" b="1" dirty="0">
              <a:solidFill>
                <a:srgbClr val="38761D"/>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smtClean="0">
                <a:solidFill>
                  <a:srgbClr val="343434"/>
                </a:solidFill>
                <a:latin typeface="Georgia"/>
                <a:ea typeface="Georgia"/>
                <a:cs typeface="Georgia"/>
                <a:sym typeface="Georgia"/>
              </a:rPr>
              <a:t>Once</a:t>
            </a:r>
            <a:r>
              <a:rPr lang="en" sz="1200" b="1" dirty="0">
                <a:solidFill>
                  <a:srgbClr val="343434"/>
                </a:solidFill>
                <a:latin typeface="Georgia"/>
                <a:ea typeface="Georgia"/>
                <a:cs typeface="Georgia"/>
                <a:sym typeface="Georgia"/>
              </a:rPr>
              <a:t>, in the cellar, I found two wrapped in </a:t>
            </a:r>
            <a:r>
              <a:rPr lang="en" sz="1200" b="1" dirty="0" smtClean="0">
                <a:solidFill>
                  <a:srgbClr val="343434"/>
                </a:solidFill>
                <a:latin typeface="Georgia"/>
                <a:ea typeface="Georgia"/>
                <a:cs typeface="Georgia"/>
                <a:sym typeface="Georgia"/>
              </a:rPr>
              <a:t>newspaper</a:t>
            </a:r>
            <a:endParaRPr sz="1200" b="1" dirty="0">
              <a:solidFill>
                <a:srgbClr val="343434"/>
              </a:solidFill>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forgotten and not yet ripe.		</a:t>
            </a:r>
          </a:p>
          <a:p>
            <a:pPr marL="0" lvl="0" indent="0" algn="l" rtl="0">
              <a:spcBef>
                <a:spcPts val="0"/>
              </a:spcBef>
              <a:spcAft>
                <a:spcPts val="0"/>
              </a:spcAft>
              <a:buClr>
                <a:schemeClr val="dk2"/>
              </a:buClr>
              <a:buSzPts val="1100"/>
              <a:buFont typeface="Arial"/>
              <a:buNone/>
            </a:pPr>
            <a:r>
              <a:rPr lang="en" sz="1200" b="1" dirty="0" smtClean="0">
                <a:solidFill>
                  <a:srgbClr val="343434"/>
                </a:solidFill>
                <a:latin typeface="Georgia"/>
                <a:ea typeface="Georgia"/>
                <a:cs typeface="Georgia"/>
                <a:sym typeface="Georgia"/>
              </a:rPr>
              <a:t>I </a:t>
            </a:r>
            <a:r>
              <a:rPr lang="en" sz="1200" b="1" dirty="0">
                <a:solidFill>
                  <a:srgbClr val="343434"/>
                </a:solidFill>
                <a:latin typeface="Georgia"/>
                <a:ea typeface="Georgia"/>
                <a:cs typeface="Georgia"/>
                <a:sym typeface="Georgia"/>
              </a:rPr>
              <a:t>took them and set both on my bedroom windowsill,   	</a:t>
            </a:r>
            <a:endParaRPr sz="1200" b="1" dirty="0">
              <a:solidFill>
                <a:srgbClr val="38761D"/>
              </a:solidFill>
              <a:highlight>
                <a:srgbClr val="FFFFFF"/>
              </a:highlight>
              <a:latin typeface="Georgia"/>
              <a:ea typeface="Georgia"/>
              <a:cs typeface="Georgia"/>
              <a:sym typeface="Georgia"/>
            </a:endParaRPr>
          </a:p>
          <a:p>
            <a:pPr marL="0" lvl="0" indent="0" algn="l" rtl="0">
              <a:spcBef>
                <a:spcPts val="0"/>
              </a:spcBef>
              <a:spcAft>
                <a:spcPts val="0"/>
              </a:spcAft>
              <a:buClr>
                <a:schemeClr val="dk2"/>
              </a:buClr>
              <a:buSzPts val="1100"/>
              <a:buFont typeface="Arial"/>
              <a:buNone/>
            </a:pPr>
            <a:r>
              <a:rPr lang="en" sz="1200" b="1" dirty="0">
                <a:solidFill>
                  <a:srgbClr val="343434"/>
                </a:solidFill>
                <a:latin typeface="Georgia"/>
                <a:ea typeface="Georgia"/>
                <a:cs typeface="Georgia"/>
                <a:sym typeface="Georgia"/>
              </a:rPr>
              <a:t>where each morning a cardinal	</a:t>
            </a:r>
          </a:p>
          <a:p>
            <a:pPr marL="0" lvl="0" indent="0" algn="l" rtl="0">
              <a:spcBef>
                <a:spcPts val="0"/>
              </a:spcBef>
              <a:spcAft>
                <a:spcPts val="0"/>
              </a:spcAft>
              <a:buClr>
                <a:schemeClr val="dk2"/>
              </a:buClr>
              <a:buSzPts val="1100"/>
              <a:buFont typeface="Arial"/>
              <a:buNone/>
            </a:pPr>
            <a:r>
              <a:rPr lang="en" sz="1200" b="1" dirty="0" smtClean="0">
                <a:solidFill>
                  <a:schemeClr val="tx1">
                    <a:lumMod val="60000"/>
                    <a:lumOff val="40000"/>
                  </a:schemeClr>
                </a:solidFill>
                <a:latin typeface="Georgia"/>
                <a:ea typeface="Georgia"/>
                <a:cs typeface="Georgia"/>
                <a:sym typeface="Georgia"/>
              </a:rPr>
              <a:t>sang</a:t>
            </a:r>
            <a:r>
              <a:rPr lang="en" sz="1200" b="1" dirty="0">
                <a:solidFill>
                  <a:schemeClr val="tx1">
                    <a:lumMod val="60000"/>
                    <a:lumOff val="40000"/>
                  </a:schemeClr>
                </a:solidFill>
                <a:latin typeface="Georgia"/>
                <a:ea typeface="Georgia"/>
                <a:cs typeface="Georgia"/>
                <a:sym typeface="Georgia"/>
              </a:rPr>
              <a:t>,</a:t>
            </a:r>
            <a:r>
              <a:rPr lang="en" sz="1200" b="1" dirty="0">
                <a:solidFill>
                  <a:srgbClr val="343434"/>
                </a:solidFill>
                <a:latin typeface="Georgia"/>
                <a:ea typeface="Georgia"/>
                <a:cs typeface="Georgia"/>
                <a:sym typeface="Georgia"/>
              </a:rPr>
              <a:t> </a:t>
            </a:r>
            <a:r>
              <a:rPr lang="en" sz="1200" b="1" i="1" dirty="0">
                <a:solidFill>
                  <a:schemeClr val="accent5"/>
                </a:solidFill>
                <a:latin typeface="Georgia"/>
                <a:ea typeface="Georgia"/>
                <a:cs typeface="Georgia"/>
                <a:sym typeface="Georgia"/>
              </a:rPr>
              <a:t>The</a:t>
            </a:r>
            <a:r>
              <a:rPr lang="en" sz="1200" b="1" i="1" dirty="0">
                <a:solidFill>
                  <a:srgbClr val="343434"/>
                </a:solidFill>
                <a:latin typeface="Georgia"/>
                <a:ea typeface="Georgia"/>
                <a:cs typeface="Georgia"/>
                <a:sym typeface="Georgia"/>
              </a:rPr>
              <a:t> </a:t>
            </a:r>
            <a:r>
              <a:rPr lang="en" sz="1200" b="1" i="1" dirty="0">
                <a:solidFill>
                  <a:srgbClr val="FF0000"/>
                </a:solidFill>
                <a:highlight>
                  <a:srgbClr val="FFFFFF"/>
                </a:highlight>
                <a:latin typeface="Georgia"/>
                <a:ea typeface="Georgia"/>
                <a:cs typeface="Georgia"/>
                <a:sym typeface="Georgia"/>
              </a:rPr>
              <a:t>s</a:t>
            </a:r>
            <a:r>
              <a:rPr lang="en" sz="1200" b="1" i="1" dirty="0">
                <a:solidFill>
                  <a:schemeClr val="accent5"/>
                </a:solidFill>
                <a:highlight>
                  <a:srgbClr val="FFFFFF"/>
                </a:highlight>
                <a:latin typeface="Georgia"/>
                <a:ea typeface="Georgia"/>
                <a:cs typeface="Georgia"/>
                <a:sym typeface="Georgia"/>
              </a:rPr>
              <a:t>un</a:t>
            </a:r>
            <a:r>
              <a:rPr lang="en" sz="1200" b="1" i="1" dirty="0">
                <a:solidFill>
                  <a:schemeClr val="accent5"/>
                </a:solidFill>
                <a:latin typeface="Georgia"/>
                <a:ea typeface="Georgia"/>
                <a:cs typeface="Georgia"/>
                <a:sym typeface="Georgia"/>
              </a:rPr>
              <a:t>, the </a:t>
            </a:r>
            <a:r>
              <a:rPr lang="en" sz="1200" b="1" i="1" dirty="0">
                <a:solidFill>
                  <a:srgbClr val="FF0000"/>
                </a:solidFill>
                <a:latin typeface="Georgia"/>
                <a:ea typeface="Georgia"/>
                <a:cs typeface="Georgia"/>
                <a:sym typeface="Georgia"/>
              </a:rPr>
              <a:t>s</a:t>
            </a:r>
            <a:r>
              <a:rPr lang="en" sz="1200" b="1" i="1" dirty="0">
                <a:solidFill>
                  <a:schemeClr val="accent5"/>
                </a:solidFill>
                <a:latin typeface="Georgia"/>
                <a:ea typeface="Georgia"/>
                <a:cs typeface="Georgia"/>
                <a:sym typeface="Georgia"/>
              </a:rPr>
              <a:t>un</a:t>
            </a:r>
            <a:r>
              <a:rPr lang="en" sz="1200" b="1" i="1" dirty="0">
                <a:solidFill>
                  <a:srgbClr val="FF0000"/>
                </a:solidFill>
                <a:latin typeface="Georgia"/>
                <a:ea typeface="Georgia"/>
                <a:cs typeface="Georgia"/>
                <a:sym typeface="Georgia"/>
              </a:rPr>
              <a:t>.						</a:t>
            </a:r>
            <a:endParaRPr sz="1400" b="1" dirty="0">
              <a:solidFill>
                <a:srgbClr val="000000"/>
              </a:solidFill>
              <a:highlight>
                <a:srgbClr val="FFFFFF"/>
              </a:highlight>
            </a:endParaRPr>
          </a:p>
        </p:txBody>
      </p:sp>
      <p:sp>
        <p:nvSpPr>
          <p:cNvPr id="2" name="TextBox 1"/>
          <p:cNvSpPr txBox="1"/>
          <p:nvPr/>
        </p:nvSpPr>
        <p:spPr>
          <a:xfrm>
            <a:off x="4364182" y="484909"/>
            <a:ext cx="4641273" cy="3939540"/>
          </a:xfrm>
          <a:prstGeom prst="rect">
            <a:avLst/>
          </a:prstGeom>
          <a:noFill/>
        </p:spPr>
        <p:txBody>
          <a:bodyPr wrap="square" rtlCol="0">
            <a:spAutoFit/>
          </a:bodyPr>
          <a:lstStyle/>
          <a:p>
            <a:pPr lvl="0">
              <a:buClr>
                <a:schemeClr val="dk2"/>
              </a:buClr>
              <a:buSzPts val="1100"/>
            </a:pPr>
            <a:endParaRPr lang="en-US" sz="1200" b="1" dirty="0" smtClean="0">
              <a:solidFill>
                <a:srgbClr val="FF0000"/>
              </a:solidFill>
              <a:highlight>
                <a:srgbClr val="FFFFFF"/>
              </a:highlight>
              <a:latin typeface="Georgia"/>
              <a:ea typeface="Georgia"/>
              <a:cs typeface="Georgia"/>
              <a:sym typeface="Georgia"/>
            </a:endParaRPr>
          </a:p>
          <a:p>
            <a:pPr lvl="0">
              <a:buClr>
                <a:schemeClr val="dk2"/>
              </a:buClr>
              <a:buSzPts val="1100"/>
            </a:pPr>
            <a:endParaRPr lang="en-US" sz="1200" b="1" dirty="0">
              <a:solidFill>
                <a:srgbClr val="FF0000"/>
              </a:solidFill>
              <a:highlight>
                <a:srgbClr val="FFFFFF"/>
              </a:highlight>
              <a:latin typeface="Georgia"/>
              <a:ea typeface="Georgia"/>
              <a:cs typeface="Georgia"/>
              <a:sym typeface="Georgia"/>
            </a:endParaRPr>
          </a:p>
          <a:p>
            <a:pPr lvl="0">
              <a:buClr>
                <a:schemeClr val="dk2"/>
              </a:buClr>
              <a:buSzPts val="1100"/>
            </a:pPr>
            <a:endParaRPr lang="en-US" sz="1200" b="1" dirty="0" smtClean="0">
              <a:solidFill>
                <a:srgbClr val="FF0000"/>
              </a:solidFill>
              <a:highlight>
                <a:srgbClr val="FFFFFF"/>
              </a:highlight>
              <a:latin typeface="Georgia"/>
              <a:ea typeface="Georgia"/>
              <a:cs typeface="Georgia"/>
              <a:sym typeface="Georgia"/>
            </a:endParaRPr>
          </a:p>
          <a:p>
            <a:pPr lvl="0">
              <a:buClr>
                <a:schemeClr val="dk2"/>
              </a:buClr>
              <a:buSzPts val="1100"/>
            </a:pPr>
            <a:r>
              <a:rPr lang="en-US" sz="1200" b="1" dirty="0" smtClean="0">
                <a:solidFill>
                  <a:schemeClr val="tx1">
                    <a:lumMod val="60000"/>
                    <a:lumOff val="40000"/>
                  </a:schemeClr>
                </a:solidFill>
                <a:highlight>
                  <a:srgbClr val="FFFFFF"/>
                </a:highlight>
                <a:latin typeface="Georgia"/>
                <a:ea typeface="Georgia"/>
                <a:cs typeface="Georgia"/>
                <a:sym typeface="Georgia"/>
              </a:rPr>
              <a:t>Here is sensory detail again. </a:t>
            </a:r>
            <a:endParaRPr lang="en-US" sz="1200" b="1" dirty="0">
              <a:solidFill>
                <a:schemeClr val="tx1">
                  <a:lumMod val="60000"/>
                  <a:lumOff val="40000"/>
                </a:schemeClr>
              </a:solidFill>
              <a:highlight>
                <a:srgbClr val="FFFFFF"/>
              </a:highlight>
              <a:latin typeface="Georgia"/>
              <a:ea typeface="Georgia"/>
              <a:cs typeface="Georgia"/>
              <a:sym typeface="Georgia"/>
            </a:endParaRPr>
          </a:p>
          <a:p>
            <a:pPr lvl="0">
              <a:buClr>
                <a:schemeClr val="dk2"/>
              </a:buClr>
              <a:buSzPts val="1100"/>
            </a:pPr>
            <a:endParaRPr lang="en-US" sz="1200" b="1" dirty="0" smtClean="0">
              <a:solidFill>
                <a:srgbClr val="FF0000"/>
              </a:solidFill>
              <a:highlight>
                <a:srgbClr val="FFFFFF"/>
              </a:highlight>
              <a:latin typeface="Georgia"/>
              <a:ea typeface="Georgia"/>
              <a:cs typeface="Georgia"/>
              <a:sym typeface="Georgia"/>
            </a:endParaRPr>
          </a:p>
          <a:p>
            <a:pPr lvl="0">
              <a:buClr>
                <a:schemeClr val="dk2"/>
              </a:buClr>
              <a:buSzPts val="1100"/>
            </a:pPr>
            <a:endParaRPr lang="en-US" sz="1200" b="1" dirty="0">
              <a:solidFill>
                <a:srgbClr val="FF0000"/>
              </a:solidFill>
              <a:highlight>
                <a:srgbClr val="FFFFFF"/>
              </a:highlight>
              <a:latin typeface="Georgia"/>
              <a:ea typeface="Georgia"/>
              <a:cs typeface="Georgia"/>
              <a:sym typeface="Georgia"/>
            </a:endParaRPr>
          </a:p>
          <a:p>
            <a:pPr lvl="0">
              <a:buClr>
                <a:schemeClr val="dk2"/>
              </a:buClr>
              <a:buSzPts val="1100"/>
            </a:pPr>
            <a:r>
              <a:rPr lang="en-US" sz="1200" b="1" dirty="0" smtClean="0">
                <a:solidFill>
                  <a:srgbClr val="FF0000"/>
                </a:solidFill>
                <a:highlight>
                  <a:srgbClr val="FFFFFF"/>
                </a:highlight>
                <a:latin typeface="Georgia"/>
                <a:ea typeface="Georgia"/>
                <a:cs typeface="Georgia"/>
                <a:sym typeface="Georgia"/>
              </a:rPr>
              <a:t>“</a:t>
            </a:r>
            <a:r>
              <a:rPr lang="en-US" b="1" dirty="0">
                <a:solidFill>
                  <a:srgbClr val="FF0000"/>
                </a:solidFill>
                <a:highlight>
                  <a:srgbClr val="FFFFFF"/>
                </a:highlight>
                <a:latin typeface="Georgia"/>
                <a:ea typeface="Georgia"/>
                <a:cs typeface="Georgia"/>
                <a:sym typeface="Georgia"/>
              </a:rPr>
              <a:t>S” consonance throughout this stanza, </a:t>
            </a:r>
            <a:r>
              <a:rPr lang="en-US" b="1" dirty="0" smtClean="0">
                <a:solidFill>
                  <a:srgbClr val="FF0000"/>
                </a:solidFill>
                <a:highlight>
                  <a:srgbClr val="FFFFFF"/>
                </a:highlight>
                <a:latin typeface="Georgia"/>
                <a:ea typeface="Georgia"/>
                <a:cs typeface="Georgia"/>
                <a:sym typeface="Georgia"/>
              </a:rPr>
              <a:t>echoed </a:t>
            </a:r>
            <a:r>
              <a:rPr lang="en-US" b="1" dirty="0">
                <a:solidFill>
                  <a:srgbClr val="FF0000"/>
                </a:solidFill>
                <a:latin typeface="Georgia"/>
                <a:ea typeface="Georgia"/>
                <a:cs typeface="Georgia"/>
                <a:sym typeface="Georgia"/>
              </a:rPr>
              <a:t>with “sang” and “sun” alliteration at end of </a:t>
            </a:r>
            <a:r>
              <a:rPr lang="en-US" b="1" dirty="0" smtClean="0">
                <a:solidFill>
                  <a:srgbClr val="FF0000"/>
                </a:solidFill>
                <a:latin typeface="Georgia"/>
                <a:ea typeface="Georgia"/>
                <a:cs typeface="Georgia"/>
                <a:sym typeface="Georgia"/>
              </a:rPr>
              <a:t>stanza </a:t>
            </a:r>
            <a:r>
              <a:rPr lang="en-US" b="1" dirty="0">
                <a:solidFill>
                  <a:srgbClr val="FF0000"/>
                </a:solidFill>
                <a:latin typeface="Georgia"/>
                <a:ea typeface="Georgia"/>
                <a:cs typeface="Georgia"/>
                <a:sym typeface="Georgia"/>
              </a:rPr>
              <a:t>brings a soft, comforting feeling to image of </a:t>
            </a:r>
            <a:r>
              <a:rPr lang="en-US" b="1" dirty="0" smtClean="0">
                <a:solidFill>
                  <a:srgbClr val="FF0000"/>
                </a:solidFill>
                <a:latin typeface="Georgia"/>
                <a:ea typeface="Georgia"/>
                <a:cs typeface="Georgia"/>
                <a:sym typeface="Georgia"/>
              </a:rPr>
              <a:t>this fruit, connected to home.</a:t>
            </a:r>
            <a:endParaRPr lang="en-US" b="1" dirty="0">
              <a:solidFill>
                <a:srgbClr val="FF0000"/>
              </a:solidFill>
              <a:latin typeface="Georgia"/>
              <a:ea typeface="Georgia"/>
              <a:cs typeface="Georgia"/>
              <a:sym typeface="Georgia"/>
            </a:endParaRPr>
          </a:p>
          <a:p>
            <a:pPr lvl="0">
              <a:buClr>
                <a:schemeClr val="dk2"/>
              </a:buClr>
              <a:buSzPts val="1100"/>
            </a:pPr>
            <a:r>
              <a:rPr lang="en-US" sz="1200" b="1" dirty="0">
                <a:solidFill>
                  <a:srgbClr val="343434"/>
                </a:solidFill>
                <a:latin typeface="Georgia"/>
                <a:ea typeface="Georgia"/>
                <a:cs typeface="Georgia"/>
                <a:sym typeface="Georgia"/>
              </a:rPr>
              <a:t>					</a:t>
            </a:r>
            <a:r>
              <a:rPr lang="en-US" sz="1200" b="1" dirty="0" smtClean="0">
                <a:solidFill>
                  <a:srgbClr val="FF0000"/>
                </a:solidFill>
                <a:latin typeface="Georgia"/>
                <a:ea typeface="Georgia"/>
                <a:cs typeface="Georgia"/>
                <a:sym typeface="Georgia"/>
              </a:rPr>
              <a:t> </a:t>
            </a:r>
          </a:p>
          <a:p>
            <a:pPr>
              <a:buClr>
                <a:schemeClr val="dk2"/>
              </a:buClr>
              <a:buSzPts val="1100"/>
            </a:pPr>
            <a:r>
              <a:rPr lang="en-US" b="1" dirty="0">
                <a:solidFill>
                  <a:srgbClr val="FF0000"/>
                </a:solidFill>
                <a:latin typeface="Georgia"/>
                <a:ea typeface="Georgia"/>
                <a:cs typeface="Georgia"/>
                <a:sym typeface="Georgia"/>
              </a:rPr>
              <a:t>Long “O” and </a:t>
            </a:r>
            <a:r>
              <a:rPr lang="en" b="1" dirty="0" smtClean="0">
                <a:solidFill>
                  <a:srgbClr val="FF0000"/>
                </a:solidFill>
                <a:latin typeface="Georgia"/>
                <a:ea typeface="Georgia"/>
                <a:cs typeface="Georgia"/>
                <a:sym typeface="Georgia"/>
              </a:rPr>
              <a:t>hard </a:t>
            </a:r>
            <a:r>
              <a:rPr lang="en" b="1" dirty="0">
                <a:solidFill>
                  <a:srgbClr val="FF0000"/>
                </a:solidFill>
                <a:latin typeface="Georgia"/>
                <a:ea typeface="Georgia"/>
                <a:cs typeface="Georgia"/>
                <a:sym typeface="Georgia"/>
              </a:rPr>
              <a:t>“G” sound slow line for impact and deeper</a:t>
            </a:r>
            <a:r>
              <a:rPr lang="en" b="1" dirty="0">
                <a:solidFill>
                  <a:srgbClr val="343434"/>
                </a:solidFill>
                <a:latin typeface="Georgia"/>
                <a:ea typeface="Georgia"/>
                <a:cs typeface="Georgia"/>
                <a:sym typeface="Georgia"/>
              </a:rPr>
              <a:t> </a:t>
            </a:r>
            <a:r>
              <a:rPr lang="en" b="1" dirty="0">
                <a:solidFill>
                  <a:srgbClr val="FF0000"/>
                </a:solidFill>
                <a:latin typeface="Georgia"/>
                <a:ea typeface="Georgia"/>
                <a:cs typeface="Georgia"/>
                <a:sym typeface="Georgia"/>
              </a:rPr>
              <a:t>sound to emphasize richness.</a:t>
            </a:r>
            <a:endParaRPr lang="en-US" b="1" dirty="0">
              <a:solidFill>
                <a:srgbClr val="FF0000"/>
              </a:solidFill>
              <a:latin typeface="Georgia"/>
              <a:ea typeface="Georgia"/>
              <a:cs typeface="Georgia"/>
              <a:sym typeface="Georgia"/>
            </a:endParaRPr>
          </a:p>
          <a:p>
            <a:pPr lvl="0">
              <a:buClr>
                <a:schemeClr val="dk2"/>
              </a:buClr>
              <a:buSzPts val="1100"/>
            </a:pPr>
            <a:endParaRPr lang="en-US" b="1" dirty="0">
              <a:solidFill>
                <a:srgbClr val="FF0000"/>
              </a:solidFill>
              <a:latin typeface="Georgia"/>
              <a:ea typeface="Georgia"/>
              <a:cs typeface="Georgia"/>
              <a:sym typeface="Georgia"/>
            </a:endParaRPr>
          </a:p>
          <a:p>
            <a:pPr lvl="0">
              <a:buClr>
                <a:schemeClr val="dk2"/>
              </a:buClr>
              <a:buSzPts val="1100"/>
            </a:pPr>
            <a:r>
              <a:rPr lang="en-US" b="1" dirty="0">
                <a:solidFill>
                  <a:schemeClr val="accent5"/>
                </a:solidFill>
                <a:latin typeface="Georgia"/>
                <a:ea typeface="Georgia"/>
                <a:cs typeface="Georgia"/>
                <a:sym typeface="Georgia"/>
              </a:rPr>
              <a:t>Simile of </a:t>
            </a:r>
            <a:r>
              <a:rPr lang="en-US" b="1" dirty="0" smtClean="0">
                <a:solidFill>
                  <a:schemeClr val="accent5"/>
                </a:solidFill>
                <a:latin typeface="Georgia"/>
                <a:ea typeface="Georgia"/>
                <a:cs typeface="Georgia"/>
                <a:sym typeface="Georgia"/>
              </a:rPr>
              <a:t>warmth and light </a:t>
            </a:r>
            <a:r>
              <a:rPr lang="en-US" b="1" dirty="0">
                <a:solidFill>
                  <a:schemeClr val="accent5"/>
                </a:solidFill>
                <a:latin typeface="Georgia"/>
                <a:ea typeface="Georgia"/>
                <a:cs typeface="Georgia"/>
                <a:sym typeface="Georgia"/>
              </a:rPr>
              <a:t>connects to comfort of </a:t>
            </a:r>
            <a:r>
              <a:rPr lang="en-US" b="1" dirty="0">
                <a:solidFill>
                  <a:schemeClr val="accent5"/>
                </a:solidFill>
                <a:highlight>
                  <a:srgbClr val="FFFFFF"/>
                </a:highlight>
                <a:latin typeface="Georgia"/>
                <a:ea typeface="Georgia"/>
                <a:cs typeface="Georgia"/>
                <a:sym typeface="Georgia"/>
              </a:rPr>
              <a:t>home reflected in speaker’s appearance.</a:t>
            </a:r>
            <a:endParaRPr lang="en-US" b="1" dirty="0">
              <a:solidFill>
                <a:schemeClr val="accent5"/>
              </a:solidFill>
              <a:highlight>
                <a:srgbClr val="FFFFFF"/>
              </a:highlight>
            </a:endParaRPr>
          </a:p>
          <a:p>
            <a:pPr>
              <a:buClr>
                <a:schemeClr val="dk2"/>
              </a:buClr>
              <a:buSzPts val="1100"/>
            </a:pPr>
            <a:endParaRPr lang="en-US" b="1" dirty="0">
              <a:solidFill>
                <a:srgbClr val="343434"/>
              </a:solidFill>
              <a:latin typeface="Georgia"/>
              <a:ea typeface="Georgia"/>
              <a:cs typeface="Georgia"/>
              <a:sym typeface="Georgia"/>
            </a:endParaRPr>
          </a:p>
          <a:p>
            <a:pPr lvl="0">
              <a:buClr>
                <a:schemeClr val="dk2"/>
              </a:buClr>
              <a:buSzPts val="1100"/>
            </a:pPr>
            <a:r>
              <a:rPr lang="en-US" b="1" dirty="0" smtClean="0">
                <a:solidFill>
                  <a:schemeClr val="tx1">
                    <a:lumMod val="60000"/>
                    <a:lumOff val="40000"/>
                  </a:schemeClr>
                </a:solidFill>
                <a:highlight>
                  <a:srgbClr val="FFFFFF"/>
                </a:highlight>
                <a:latin typeface="Georgia"/>
                <a:ea typeface="Georgia"/>
                <a:cs typeface="Georgia"/>
                <a:sym typeface="Georgia"/>
              </a:rPr>
              <a:t>Hearing </a:t>
            </a:r>
            <a:r>
              <a:rPr lang="en-US" b="1" dirty="0" smtClean="0">
                <a:solidFill>
                  <a:srgbClr val="FF0000"/>
                </a:solidFill>
                <a:highlight>
                  <a:srgbClr val="FFFFFF"/>
                </a:highlight>
                <a:latin typeface="Georgia"/>
                <a:ea typeface="Georgia"/>
                <a:cs typeface="Georgia"/>
                <a:sym typeface="Georgia"/>
              </a:rPr>
              <a:t>(also onomatopoeia)</a:t>
            </a:r>
            <a:endParaRPr lang="en-US" b="1" dirty="0">
              <a:solidFill>
                <a:srgbClr val="FF0000"/>
              </a:solidFill>
              <a:highlight>
                <a:srgbClr val="FFFFFF"/>
              </a:highlight>
              <a:latin typeface="Georgia"/>
              <a:ea typeface="Georgia"/>
              <a:cs typeface="Georgia"/>
              <a:sym typeface="Georgi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1200</Words>
  <Application>Microsoft Office PowerPoint</Application>
  <PresentationFormat>On-screen Show (16:9)</PresentationFormat>
  <Paragraphs>205</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Source Sans Pro</vt:lpstr>
      <vt:lpstr>Georgia</vt:lpstr>
      <vt:lpstr>Roboto</vt:lpstr>
      <vt:lpstr>Raleway</vt:lpstr>
      <vt:lpstr>Arial</vt:lpstr>
      <vt:lpstr>Plum</vt:lpstr>
      <vt:lpstr>PowerPoint Presentation</vt:lpstr>
      <vt:lpstr>Who is the Poet?</vt:lpstr>
      <vt:lpstr>Persimmons by Li-Young Lee </vt:lpstr>
      <vt:lpstr>PowerPoint Presentation</vt:lpstr>
      <vt:lpstr>PowerPoint Presentation</vt:lpstr>
      <vt:lpstr>PowerPoint Presentation</vt:lpstr>
      <vt:lpstr>PowerPoint Presentation</vt:lpstr>
      <vt:lpstr>Annotated Excerpts</vt:lpstr>
      <vt:lpstr>PowerPoint Presentation</vt:lpstr>
      <vt:lpstr>PowerPoint Presentation</vt:lpstr>
      <vt:lpstr>PowerPoint Presentation</vt:lpstr>
      <vt:lpstr>Two Possible Theses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Swan</dc:creator>
  <cp:lastModifiedBy>Windows User</cp:lastModifiedBy>
  <cp:revision>12</cp:revision>
  <dcterms:modified xsi:type="dcterms:W3CDTF">2020-02-26T19:30:40Z</dcterms:modified>
</cp:coreProperties>
</file>