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74" r:id="rId3"/>
    <p:sldId id="282" r:id="rId4"/>
    <p:sldId id="275" r:id="rId5"/>
    <p:sldId id="276" r:id="rId6"/>
    <p:sldId id="272" r:id="rId7"/>
    <p:sldId id="277" r:id="rId8"/>
    <p:sldId id="257" r:id="rId9"/>
    <p:sldId id="258" r:id="rId10"/>
    <p:sldId id="259" r:id="rId11"/>
    <p:sldId id="278" r:id="rId12"/>
    <p:sldId id="279" r:id="rId13"/>
    <p:sldId id="280"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660"/>
  </p:normalViewPr>
  <p:slideViewPr>
    <p:cSldViewPr>
      <p:cViewPr varScale="1">
        <p:scale>
          <a:sx n="70" d="100"/>
          <a:sy n="70" d="100"/>
        </p:scale>
        <p:origin x="138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3F531C-6BC4-4223-9E9D-626DF9F3C959}" type="datetimeFigureOut">
              <a:rPr lang="en-US" smtClean="0"/>
              <a:pPr/>
              <a:t>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7D1C37-5D4C-43E7-9769-CAEE91718CFA}" type="slidenum">
              <a:rPr lang="en-US" smtClean="0"/>
              <a:pPr/>
              <a:t>‹#›</a:t>
            </a:fld>
            <a:endParaRPr lang="en-US"/>
          </a:p>
        </p:txBody>
      </p:sp>
    </p:spTree>
    <p:extLst>
      <p:ext uri="{BB962C8B-B14F-4D97-AF65-F5344CB8AC3E}">
        <p14:creationId xmlns:p14="http://schemas.microsoft.com/office/powerpoint/2010/main" val="305151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1C37-5D4C-43E7-9769-CAEE91718CFA}" type="slidenum">
              <a:rPr lang="en-US" smtClean="0"/>
              <a:pPr/>
              <a:t>8</a:t>
            </a:fld>
            <a:endParaRPr lang="en-US"/>
          </a:p>
        </p:txBody>
      </p:sp>
    </p:spTree>
    <p:extLst>
      <p:ext uri="{BB962C8B-B14F-4D97-AF65-F5344CB8AC3E}">
        <p14:creationId xmlns:p14="http://schemas.microsoft.com/office/powerpoint/2010/main" val="2190266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1C1266-F320-4DEA-848A-5C88E79E4A6C}" type="datetimeFigureOut">
              <a:rPr lang="en-US" smtClean="0"/>
              <a:pPr/>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8A39B-514D-41FB-9D25-B0D5BF44F8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1C1266-F320-4DEA-848A-5C88E79E4A6C}" type="datetimeFigureOut">
              <a:rPr lang="en-US" smtClean="0"/>
              <a:pPr/>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8A39B-514D-41FB-9D25-B0D5BF44F8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1C1266-F320-4DEA-848A-5C88E79E4A6C}" type="datetimeFigureOut">
              <a:rPr lang="en-US" smtClean="0"/>
              <a:pPr/>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8A39B-514D-41FB-9D25-B0D5BF44F8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1C1266-F320-4DEA-848A-5C88E79E4A6C}" type="datetimeFigureOut">
              <a:rPr lang="en-US" smtClean="0"/>
              <a:pPr/>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8A39B-514D-41FB-9D25-B0D5BF44F8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1C1266-F320-4DEA-848A-5C88E79E4A6C}" type="datetimeFigureOut">
              <a:rPr lang="en-US" smtClean="0"/>
              <a:pPr/>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8A39B-514D-41FB-9D25-B0D5BF44F8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1C1266-F320-4DEA-848A-5C88E79E4A6C}" type="datetimeFigureOut">
              <a:rPr lang="en-US" smtClean="0"/>
              <a:pPr/>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8A39B-514D-41FB-9D25-B0D5BF44F8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1C1266-F320-4DEA-848A-5C88E79E4A6C}" type="datetimeFigureOut">
              <a:rPr lang="en-US" smtClean="0"/>
              <a:pPr/>
              <a:t>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8A39B-514D-41FB-9D25-B0D5BF44F8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1C1266-F320-4DEA-848A-5C88E79E4A6C}" type="datetimeFigureOut">
              <a:rPr lang="en-US" smtClean="0"/>
              <a:pPr/>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B8A39B-514D-41FB-9D25-B0D5BF44F8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C1266-F320-4DEA-848A-5C88E79E4A6C}" type="datetimeFigureOut">
              <a:rPr lang="en-US" smtClean="0"/>
              <a:pPr/>
              <a:t>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B8A39B-514D-41FB-9D25-B0D5BF44F8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1C1266-F320-4DEA-848A-5C88E79E4A6C}" type="datetimeFigureOut">
              <a:rPr lang="en-US" smtClean="0"/>
              <a:pPr/>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8A39B-514D-41FB-9D25-B0D5BF44F8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1C1266-F320-4DEA-848A-5C88E79E4A6C}" type="datetimeFigureOut">
              <a:rPr lang="en-US" smtClean="0"/>
              <a:pPr/>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8A39B-514D-41FB-9D25-B0D5BF44F8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C1266-F320-4DEA-848A-5C88E79E4A6C}" type="datetimeFigureOut">
              <a:rPr lang="en-US" smtClean="0"/>
              <a:pPr/>
              <a:t>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B8A39B-514D-41FB-9D25-B0D5BF44F8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9m1mYNPVBE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i="1" dirty="0"/>
              <a:t>Pride and Prejudice</a:t>
            </a:r>
            <a:r>
              <a:rPr lang="en-US" dirty="0"/>
              <a:t/>
            </a:r>
            <a:br>
              <a:rPr lang="en-US" dirty="0"/>
            </a:br>
            <a:r>
              <a:rPr lang="en-US" dirty="0"/>
              <a:t/>
            </a:r>
            <a:br>
              <a:rPr lang="en-US" dirty="0"/>
            </a:br>
            <a:endParaRPr lang="en-US" dirty="0"/>
          </a:p>
        </p:txBody>
      </p:sp>
      <p:sp>
        <p:nvSpPr>
          <p:cNvPr id="3" name="Subtitle 2"/>
          <p:cNvSpPr>
            <a:spLocks noGrp="1"/>
          </p:cNvSpPr>
          <p:nvPr>
            <p:ph type="subTitle" idx="1"/>
          </p:nvPr>
        </p:nvSpPr>
        <p:spPr/>
        <p:txBody>
          <a:bodyPr>
            <a:normAutofit/>
          </a:bodyPr>
          <a:lstStyle/>
          <a:p>
            <a:r>
              <a:rPr lang="en-US" sz="4000" dirty="0" smtClean="0">
                <a:solidFill>
                  <a:schemeClr val="tx1"/>
                </a:solidFill>
              </a:rPr>
              <a:t>Jane Austen </a:t>
            </a:r>
          </a:p>
          <a:p>
            <a:r>
              <a:rPr lang="en-US" sz="4000" dirty="0" smtClean="0">
                <a:solidFill>
                  <a:schemeClr val="tx1"/>
                </a:solidFill>
              </a:rPr>
              <a:t>1813</a:t>
            </a:r>
            <a:endParaRPr lang="en-US" sz="4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Passage</a:t>
            </a:r>
            <a:endParaRPr lang="en-US" dirty="0"/>
          </a:p>
        </p:txBody>
      </p:sp>
      <p:sp>
        <p:nvSpPr>
          <p:cNvPr id="3" name="Content Placeholder 2"/>
          <p:cNvSpPr>
            <a:spLocks noGrp="1"/>
          </p:cNvSpPr>
          <p:nvPr>
            <p:ph idx="1"/>
          </p:nvPr>
        </p:nvSpPr>
        <p:spPr>
          <a:xfrm>
            <a:off x="0" y="1600200"/>
            <a:ext cx="9144000" cy="5257800"/>
          </a:xfrm>
        </p:spPr>
        <p:txBody>
          <a:bodyPr>
            <a:normAutofit fontScale="77500" lnSpcReduction="20000"/>
          </a:bodyPr>
          <a:lstStyle/>
          <a:p>
            <a:pPr>
              <a:buNone/>
            </a:pPr>
            <a:r>
              <a:rPr lang="en-US" dirty="0"/>
              <a:t> </a:t>
            </a:r>
            <a:r>
              <a:rPr lang="en-US" dirty="0" smtClean="0"/>
              <a:t>	</a:t>
            </a:r>
            <a:r>
              <a:rPr lang="en-US" sz="3400" b="1" dirty="0" smtClean="0"/>
              <a:t>	It is a truth universally acknowledged, that a single man in possession of a good fortune, must be in want of a wife. </a:t>
            </a:r>
          </a:p>
          <a:p>
            <a:pPr>
              <a:buNone/>
            </a:pPr>
            <a:r>
              <a:rPr lang="en-US" sz="3400" b="1" dirty="0" smtClean="0"/>
              <a:t>		However little known the feelings or views of such a man may be on his first entering a </a:t>
            </a:r>
            <a:r>
              <a:rPr lang="en-US" sz="3400" b="1" dirty="0" err="1" smtClean="0"/>
              <a:t>neighbourhood</a:t>
            </a:r>
            <a:r>
              <a:rPr lang="en-US" sz="3400" b="1" dirty="0" smtClean="0"/>
              <a:t>, this truth is so well fixed in the minds of the surrounding families, that he is considered the rightful property of some one or other of their daughters. </a:t>
            </a:r>
          </a:p>
          <a:p>
            <a:pPr>
              <a:buNone/>
            </a:pPr>
            <a:r>
              <a:rPr lang="en-US" sz="3400" b="1" dirty="0" smtClean="0"/>
              <a:t>		"My dear Mr. </a:t>
            </a:r>
            <a:r>
              <a:rPr lang="en-US" sz="3400" b="1" dirty="0" err="1" smtClean="0"/>
              <a:t>Bennet</a:t>
            </a:r>
            <a:r>
              <a:rPr lang="en-US" sz="3400" b="1" dirty="0" smtClean="0"/>
              <a:t>," said his lady to him one day, "have you heard that </a:t>
            </a:r>
            <a:r>
              <a:rPr lang="en-US" sz="3400" b="1" dirty="0" err="1" smtClean="0"/>
              <a:t>Netherfield</a:t>
            </a:r>
            <a:r>
              <a:rPr lang="en-US" sz="3400" b="1" dirty="0" smtClean="0"/>
              <a:t> Park is let at last?" </a:t>
            </a:r>
          </a:p>
          <a:p>
            <a:pPr>
              <a:buNone/>
            </a:pPr>
            <a:r>
              <a:rPr lang="en-US" sz="3400" b="1" dirty="0" smtClean="0"/>
              <a:t>		Mr. </a:t>
            </a:r>
            <a:r>
              <a:rPr lang="en-US" sz="3400" b="1" dirty="0" err="1" smtClean="0"/>
              <a:t>Bennet</a:t>
            </a:r>
            <a:r>
              <a:rPr lang="en-US" sz="3400" b="1" dirty="0" smtClean="0"/>
              <a:t> replied that he had not. </a:t>
            </a:r>
          </a:p>
          <a:p>
            <a:pPr>
              <a:buNone/>
            </a:pPr>
            <a:r>
              <a:rPr lang="en-US" sz="3400" b="1" dirty="0" smtClean="0"/>
              <a:t>		"But it is," returned she; "for Mrs. Long has just been here, and she told me all about it." </a:t>
            </a:r>
          </a:p>
          <a:p>
            <a:pPr>
              <a:buNone/>
            </a:pPr>
            <a:r>
              <a:rPr lang="en-US" sz="3400" b="1" dirty="0" smtClean="0"/>
              <a:t>		Mr. </a:t>
            </a:r>
            <a:r>
              <a:rPr lang="en-US" sz="3400" b="1" dirty="0" err="1" smtClean="0"/>
              <a:t>Bennet</a:t>
            </a:r>
            <a:r>
              <a:rPr lang="en-US" sz="3400" b="1" dirty="0" smtClean="0"/>
              <a:t> made no answer. </a:t>
            </a:r>
          </a:p>
          <a:p>
            <a:pPr>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Indirect Speech/Discourse</a:t>
            </a:r>
            <a:endParaRPr lang="en-US" dirty="0"/>
          </a:p>
        </p:txBody>
      </p:sp>
      <p:sp>
        <p:nvSpPr>
          <p:cNvPr id="3" name="Content Placeholder 2"/>
          <p:cNvSpPr>
            <a:spLocks noGrp="1"/>
          </p:cNvSpPr>
          <p:nvPr>
            <p:ph idx="1"/>
          </p:nvPr>
        </p:nvSpPr>
        <p:spPr/>
        <p:txBody>
          <a:bodyPr/>
          <a:lstStyle/>
          <a:p>
            <a:r>
              <a:rPr lang="en-US" dirty="0" smtClean="0"/>
              <a:t>Speech of character is reported by narrator rather than quoted—i.e. REPORTED SPEECH OR THOUGHT</a:t>
            </a:r>
          </a:p>
          <a:p>
            <a:r>
              <a:rPr lang="en-US" dirty="0" smtClean="0"/>
              <a:t>Subtle clues in language indicate character’s view of the situation</a:t>
            </a:r>
          </a:p>
          <a:p>
            <a:r>
              <a:rPr lang="en-US" dirty="0" smtClean="0"/>
              <a:t>Narrator may share or judge the character’s view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52400"/>
            <a:ext cx="8229600" cy="6705600"/>
          </a:xfrm>
        </p:spPr>
        <p:txBody>
          <a:bodyPr>
            <a:normAutofit/>
          </a:bodyPr>
          <a:lstStyle/>
          <a:p>
            <a:r>
              <a:rPr lang="en-US" sz="3000" b="1" dirty="0" smtClean="0"/>
              <a:t>Direct speech: </a:t>
            </a:r>
            <a:r>
              <a:rPr lang="en-US" dirty="0" smtClean="0"/>
              <a:t>He looked over at his wife. “She looks so unhappy,” he thought, “almost sick.” He wondered what to say. </a:t>
            </a:r>
          </a:p>
          <a:p>
            <a:endParaRPr lang="en-US" dirty="0" smtClean="0"/>
          </a:p>
          <a:p>
            <a:r>
              <a:rPr lang="en-US" sz="3000" b="1" dirty="0" smtClean="0"/>
              <a:t>Indirect speech: </a:t>
            </a:r>
            <a:r>
              <a:rPr lang="en-US" dirty="0" smtClean="0"/>
              <a:t>He looked over at his wife. She looked so unhappy, he thought, almost sick. He wondered what to say. </a:t>
            </a:r>
          </a:p>
          <a:p>
            <a:pPr>
              <a:buNone/>
            </a:pPr>
            <a:endParaRPr lang="en-US" dirty="0" smtClean="0"/>
          </a:p>
          <a:p>
            <a:r>
              <a:rPr lang="en-US" sz="3100" b="1" dirty="0" smtClean="0"/>
              <a:t>Free indirect speech (character’s voice creeps in)</a:t>
            </a:r>
            <a:r>
              <a:rPr lang="en-US" dirty="0" smtClean="0"/>
              <a:t>: He looked at his wife. Yes, she was tiresomely unhappy again, almost sick. What the hell should he say?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 Indirect Discourse/Speech in</a:t>
            </a:r>
            <a:r>
              <a:rPr lang="en-US" i="1" dirty="0" smtClean="0"/>
              <a:t> Pride and Prejudice</a:t>
            </a:r>
            <a:endParaRPr lang="en-US" i="1" dirty="0"/>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pPr>
              <a:buNone/>
            </a:pPr>
            <a:r>
              <a:rPr lang="en-US" sz="3100" b="1" dirty="0" smtClean="0"/>
              <a:t>	Mr. </a:t>
            </a:r>
            <a:r>
              <a:rPr lang="en-US" sz="3100" b="1" dirty="0" err="1" smtClean="0"/>
              <a:t>Bennet</a:t>
            </a:r>
            <a:r>
              <a:rPr lang="en-US" sz="3100" b="1" dirty="0" smtClean="0"/>
              <a:t> could not have chosen better. Mr. Collins was eloquent in her praise. The subject elevated him to more than usual solemnity of manner, and with a most important aspect he protested that he had never in his life witnessed such </a:t>
            </a:r>
            <a:r>
              <a:rPr lang="en-US" sz="3100" b="1" dirty="0" err="1" smtClean="0"/>
              <a:t>behaviour</a:t>
            </a:r>
            <a:r>
              <a:rPr lang="en-US" sz="3100" b="1" dirty="0" smtClean="0"/>
              <a:t> in a person of rank—such affability and condescension as he had himself experienced from Lady Catherine. She had been graciously pleased to approve of both the discourses, which he had already had the </a:t>
            </a:r>
            <a:r>
              <a:rPr lang="en-US" sz="3100" b="1" dirty="0" err="1" smtClean="0"/>
              <a:t>honour</a:t>
            </a:r>
            <a:r>
              <a:rPr lang="en-US" sz="3100" b="1" dirty="0" smtClean="0"/>
              <a:t> of preaching before her. She had also asked him twice to dine at </a:t>
            </a:r>
            <a:r>
              <a:rPr lang="en-US" sz="3100" b="1" dirty="0" err="1" smtClean="0"/>
              <a:t>Rosings</a:t>
            </a:r>
            <a:r>
              <a:rPr lang="en-US" sz="3100" b="1" dirty="0" smtClean="0"/>
              <a:t>, and had sent for him only the Saturday before to make up her pool of quadrille in the evening. Lady Catherine was reckoned proud of many people he knew, but </a:t>
            </a:r>
            <a:r>
              <a:rPr lang="en-US" sz="3100" b="1" i="1" dirty="0" smtClean="0"/>
              <a:t>he</a:t>
            </a:r>
            <a:r>
              <a:rPr lang="en-US" sz="3100" b="1" dirty="0" smtClean="0"/>
              <a:t> had never seen anything but affability in her. She had always spoken to him as she would to any other gentleman; she made not the smallest objection to his joining in the society of the </a:t>
            </a:r>
            <a:r>
              <a:rPr lang="en-US" sz="3100" b="1" dirty="0" err="1" smtClean="0"/>
              <a:t>neighbourhood</a:t>
            </a:r>
            <a:r>
              <a:rPr lang="en-US" sz="3100" b="1" dirty="0" smtClean="0"/>
              <a:t>, nor to his leaving his parish occasionally for a week or two to visit his relations. She had even condescended to advice him to marry as soon as he could, provided he chose with discretion; and had once paid him a visit in his humble parsonage, where she had perfectly approved all the alternations he had been making, and had even vouchsafed to suggest some herself—some shelves in the closets upstairs.</a:t>
            </a:r>
          </a:p>
          <a:p>
            <a:pPr>
              <a:buNone/>
            </a:pPr>
            <a:endParaRPr lang="en-US" sz="3100" b="1" dirty="0" smtClean="0"/>
          </a:p>
          <a:p>
            <a:pPr>
              <a:buNone/>
            </a:pPr>
            <a:r>
              <a:rPr lang="en-US" sz="3100" b="1" dirty="0" smtClean="0"/>
              <a:t>Ch, 14, p. 53</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Lady Catherine looked in my upstairs closet, and she totally approved of this!</a:t>
            </a:r>
            <a:endParaRPr lang="en-US" sz="2800" dirty="0"/>
          </a:p>
        </p:txBody>
      </p:sp>
      <p:pic>
        <p:nvPicPr>
          <p:cNvPr id="4" name="Content Placeholder 3" descr="closet.png"/>
          <p:cNvPicPr>
            <a:picLocks noGrp="1" noChangeAspect="1"/>
          </p:cNvPicPr>
          <p:nvPr>
            <p:ph idx="1"/>
          </p:nvPr>
        </p:nvPicPr>
        <p:blipFill>
          <a:blip r:embed="rId2" cstate="print"/>
          <a:stretch>
            <a:fillRect/>
          </a:stretch>
        </p:blipFill>
        <p:spPr>
          <a:xfrm>
            <a:off x="2362200" y="1447800"/>
            <a:ext cx="4064000" cy="5410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Regency England—1811-1820</a:t>
            </a:r>
            <a:endParaRPr lang="en-US" dirty="0"/>
          </a:p>
        </p:txBody>
      </p:sp>
      <p:sp>
        <p:nvSpPr>
          <p:cNvPr id="3" name="Content Placeholder 2"/>
          <p:cNvSpPr>
            <a:spLocks noGrp="1"/>
          </p:cNvSpPr>
          <p:nvPr>
            <p:ph idx="1"/>
          </p:nvPr>
        </p:nvSpPr>
        <p:spPr>
          <a:xfrm>
            <a:off x="457200" y="1600200"/>
            <a:ext cx="4572000" cy="4525963"/>
          </a:xfrm>
        </p:spPr>
        <p:txBody>
          <a:bodyPr>
            <a:normAutofit fontScale="92500"/>
          </a:bodyPr>
          <a:lstStyle/>
          <a:p>
            <a:r>
              <a:rPr lang="en-US" dirty="0" smtClean="0"/>
              <a:t>George IV Prince Regent </a:t>
            </a:r>
          </a:p>
          <a:p>
            <a:r>
              <a:rPr lang="en-US" dirty="0" smtClean="0"/>
              <a:t>Napoleonic Wars w/ France—1803-1815</a:t>
            </a:r>
          </a:p>
          <a:p>
            <a:r>
              <a:rPr lang="en-US" dirty="0" smtClean="0"/>
              <a:t>Everyday English life, esp. among upper classes, largely untouched</a:t>
            </a:r>
          </a:p>
          <a:p>
            <a:r>
              <a:rPr lang="en-US" dirty="0" smtClean="0"/>
              <a:t>Most characters in </a:t>
            </a:r>
            <a:r>
              <a:rPr lang="en-US" i="1" dirty="0" smtClean="0"/>
              <a:t>P&amp;P</a:t>
            </a:r>
            <a:r>
              <a:rPr lang="en-US" dirty="0" smtClean="0"/>
              <a:t> are not aristocracy, but </a:t>
            </a:r>
            <a:r>
              <a:rPr lang="en-US" b="1" dirty="0" smtClean="0"/>
              <a:t>gentry</a:t>
            </a:r>
            <a:endParaRPr lang="en-US" b="1" dirty="0"/>
          </a:p>
        </p:txBody>
      </p:sp>
      <p:pic>
        <p:nvPicPr>
          <p:cNvPr id="25602" name="Picture 2" descr="http://t1.gstatic.com/images?q=tbn:ANd9GcTju1ccEPRA3pM-kM4qupIQu3jAHt4IyOJHwQiOt0eTbOIUEeAQAg"/>
          <p:cNvPicPr>
            <a:picLocks noChangeAspect="1" noChangeArrowheads="1"/>
          </p:cNvPicPr>
          <p:nvPr/>
        </p:nvPicPr>
        <p:blipFill>
          <a:blip r:embed="rId2" cstate="print"/>
          <a:srcRect/>
          <a:stretch>
            <a:fillRect/>
          </a:stretch>
        </p:blipFill>
        <p:spPr bwMode="auto">
          <a:xfrm>
            <a:off x="5039322" y="1219200"/>
            <a:ext cx="4104678" cy="5334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Landed Gentry</a:t>
            </a:r>
            <a:endParaRPr lang="en-US" b="1" dirty="0"/>
          </a:p>
        </p:txBody>
      </p:sp>
      <p:sp>
        <p:nvSpPr>
          <p:cNvPr id="3" name="Content Placeholder 2"/>
          <p:cNvSpPr>
            <a:spLocks noGrp="1"/>
          </p:cNvSpPr>
          <p:nvPr>
            <p:ph idx="1"/>
          </p:nvPr>
        </p:nvSpPr>
        <p:spPr/>
        <p:txBody>
          <a:bodyPr>
            <a:normAutofit lnSpcReduction="10000"/>
          </a:bodyPr>
          <a:lstStyle/>
          <a:p>
            <a:r>
              <a:rPr lang="en-US" dirty="0" smtClean="0"/>
              <a:t>A class of people wealthy enough to live off the interest generated by their property and the rent paid by tenants on their land. </a:t>
            </a:r>
          </a:p>
          <a:p>
            <a:r>
              <a:rPr lang="en-US" dirty="0" smtClean="0"/>
              <a:t>They are not nobility—the majority do not have titles.</a:t>
            </a:r>
          </a:p>
          <a:p>
            <a:r>
              <a:rPr lang="en-US" dirty="0" smtClean="0"/>
              <a:t>Go here for a thorough (if obnoxious</a:t>
            </a:r>
            <a:r>
              <a:rPr lang="en-US" dirty="0"/>
              <a:t>) definition: </a:t>
            </a:r>
            <a:r>
              <a:rPr lang="en-US" dirty="0">
                <a:hlinkClick r:id="rId2"/>
              </a:rPr>
              <a:t>https://</a:t>
            </a:r>
            <a:r>
              <a:rPr lang="en-US" dirty="0" smtClean="0">
                <a:hlinkClick r:id="rId2"/>
              </a:rPr>
              <a:t>www.youtube.com/watch?v=9m1mYNPVBEE</a:t>
            </a:r>
            <a:endParaRPr lang="en-US" dirty="0" smtClean="0"/>
          </a:p>
          <a:p>
            <a:pPr marL="0" indent="0">
              <a:buNone/>
            </a:pPr>
            <a:endParaRPr lang="en-US" dirty="0"/>
          </a:p>
        </p:txBody>
      </p:sp>
    </p:spTree>
    <p:extLst>
      <p:ext uri="{BB962C8B-B14F-4D97-AF65-F5344CB8AC3E}">
        <p14:creationId xmlns:p14="http://schemas.microsoft.com/office/powerpoint/2010/main" val="2400508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Literary Periods </a:t>
            </a:r>
            <a:endParaRPr lang="en-US" b="1" dirty="0"/>
          </a:p>
        </p:txBody>
      </p:sp>
      <p:sp>
        <p:nvSpPr>
          <p:cNvPr id="3" name="Content Placeholder 2"/>
          <p:cNvSpPr>
            <a:spLocks noGrp="1"/>
          </p:cNvSpPr>
          <p:nvPr>
            <p:ph idx="1"/>
          </p:nvPr>
        </p:nvSpPr>
        <p:spPr>
          <a:xfrm>
            <a:off x="457200" y="1143000"/>
            <a:ext cx="8229600" cy="4983163"/>
          </a:xfrm>
        </p:spPr>
        <p:txBody>
          <a:bodyPr>
            <a:normAutofit lnSpcReduction="10000"/>
          </a:bodyPr>
          <a:lstStyle/>
          <a:p>
            <a:r>
              <a:rPr lang="en-US" b="1" dirty="0" smtClean="0"/>
              <a:t>Enlightenment (much of 1700s)</a:t>
            </a:r>
            <a:r>
              <a:rPr lang="en-US" dirty="0" smtClean="0"/>
              <a:t>—rationality, satire, social concerns</a:t>
            </a:r>
          </a:p>
          <a:p>
            <a:r>
              <a:rPr lang="en-US" b="1" dirty="0" smtClean="0"/>
              <a:t>Romantic (approx. 1789-1850)</a:t>
            </a:r>
            <a:r>
              <a:rPr lang="en-US" dirty="0" smtClean="0"/>
              <a:t>—emotion, authenticity, individuality, distrust of conventional social mores</a:t>
            </a:r>
          </a:p>
          <a:p>
            <a:r>
              <a:rPr lang="en-US" b="1" dirty="0" smtClean="0"/>
              <a:t>Victorian and Edwardian (mid 1800s-1918)</a:t>
            </a:r>
            <a:r>
              <a:rPr lang="en-US" dirty="0" smtClean="0"/>
              <a:t>—social responsibility</a:t>
            </a:r>
          </a:p>
          <a:p>
            <a:r>
              <a:rPr lang="en-US" b="1" dirty="0" smtClean="0"/>
              <a:t>Modern (1918-approx. 1950)</a:t>
            </a:r>
            <a:r>
              <a:rPr lang="en-US" dirty="0" smtClean="0"/>
              <a:t>—authenticity, distrust of conventional social mores, doubt about our ability to know things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a:xfrm>
            <a:off x="4114800" y="1600200"/>
            <a:ext cx="4572000" cy="4525963"/>
          </a:xfrm>
        </p:spPr>
        <p:txBody>
          <a:bodyPr>
            <a:normAutofit fontScale="77500" lnSpcReduction="20000"/>
          </a:bodyPr>
          <a:lstStyle/>
          <a:p>
            <a:pPr lvl="0"/>
            <a:r>
              <a:rPr lang="en-US" sz="3800" b="1" dirty="0" smtClean="0"/>
              <a:t>Novel of Manners—</a:t>
            </a:r>
          </a:p>
          <a:p>
            <a:pPr lvl="0">
              <a:buNone/>
            </a:pPr>
            <a:r>
              <a:rPr lang="en-US" sz="3800" b="1" dirty="0" smtClean="0"/>
              <a:t>the conventions of society dominate the story</a:t>
            </a:r>
          </a:p>
          <a:p>
            <a:pPr lvl="0">
              <a:buNone/>
            </a:pPr>
            <a:endParaRPr lang="en-US" dirty="0" smtClean="0"/>
          </a:p>
          <a:p>
            <a:pPr lvl="0">
              <a:buNone/>
            </a:pPr>
            <a:r>
              <a:rPr lang="en-US" dirty="0" smtClean="0"/>
              <a:t>-Is this a novel of manners or a satire of a novel of manners? </a:t>
            </a:r>
          </a:p>
          <a:p>
            <a:pPr lvl="0">
              <a:buNone/>
            </a:pPr>
            <a:r>
              <a:rPr lang="en-US" dirty="0" smtClean="0"/>
              <a:t>-Is it Romantic or aristocratic Regency? </a:t>
            </a:r>
          </a:p>
          <a:p>
            <a:pPr lvl="0">
              <a:buNone/>
            </a:pPr>
            <a:r>
              <a:rPr lang="en-US" dirty="0" smtClean="0"/>
              <a:t>-That is, does it ultimately question or reinforce society’s values? </a:t>
            </a:r>
          </a:p>
        </p:txBody>
      </p:sp>
      <p:pic>
        <p:nvPicPr>
          <p:cNvPr id="27650" name="Picture 2" descr="http://mrstrictlyintimate.files.wordpress.com/2010/01/pride-and-prejudice.jpg"/>
          <p:cNvPicPr>
            <a:picLocks noChangeAspect="1" noChangeArrowheads="1"/>
          </p:cNvPicPr>
          <p:nvPr/>
        </p:nvPicPr>
        <p:blipFill>
          <a:blip r:embed="rId2" cstate="print"/>
          <a:srcRect/>
          <a:stretch>
            <a:fillRect/>
          </a:stretch>
        </p:blipFill>
        <p:spPr bwMode="auto">
          <a:xfrm>
            <a:off x="0" y="990600"/>
            <a:ext cx="3886200" cy="566501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3733800" y="457200"/>
            <a:ext cx="609600" cy="5715000"/>
          </a:xfrm>
        </p:spPr>
        <p:txBody>
          <a:bodyPr>
            <a:normAutofit/>
          </a:bodyPr>
          <a:lstStyle/>
          <a:p>
            <a:r>
              <a:rPr lang="en-US" sz="4800" dirty="0" smtClean="0"/>
              <a:t>=</a:t>
            </a:r>
            <a:endParaRPr lang="en-US" sz="4800" dirty="0"/>
          </a:p>
        </p:txBody>
      </p:sp>
      <p:sp>
        <p:nvSpPr>
          <p:cNvPr id="3" name="Content Placeholder 2"/>
          <p:cNvSpPr>
            <a:spLocks noGrp="1"/>
          </p:cNvSpPr>
          <p:nvPr>
            <p:ph idx="1"/>
          </p:nvPr>
        </p:nvSpPr>
        <p:spPr>
          <a:xfrm>
            <a:off x="457200" y="1600200"/>
            <a:ext cx="914400" cy="4525963"/>
          </a:xfrm>
        </p:spPr>
        <p:txBody>
          <a:bodyPr/>
          <a:lstStyle/>
          <a:p>
            <a:pPr>
              <a:buNone/>
            </a:pPr>
            <a:endParaRPr lang="en-US" dirty="0"/>
          </a:p>
        </p:txBody>
      </p:sp>
      <p:pic>
        <p:nvPicPr>
          <p:cNvPr id="23554" name="Picture 2" descr="http://3.bp.blogspot.com/-_AJ2PwLAiuc/Tnnt7yypm4I/AAAAAAAADRU/2Ca1l3oVu6E/s1600/cover.jpg"/>
          <p:cNvPicPr>
            <a:picLocks noChangeAspect="1" noChangeArrowheads="1"/>
          </p:cNvPicPr>
          <p:nvPr/>
        </p:nvPicPr>
        <p:blipFill>
          <a:blip r:embed="rId2" cstate="print"/>
          <a:srcRect/>
          <a:stretch>
            <a:fillRect/>
          </a:stretch>
        </p:blipFill>
        <p:spPr bwMode="auto">
          <a:xfrm>
            <a:off x="152400" y="609600"/>
            <a:ext cx="3550457" cy="5581651"/>
          </a:xfrm>
          <a:prstGeom prst="rect">
            <a:avLst/>
          </a:prstGeom>
          <a:noFill/>
        </p:spPr>
      </p:pic>
      <p:pic>
        <p:nvPicPr>
          <p:cNvPr id="23556" name="Picture 4" descr="http://cdn.fd.uproxx.com/wp-content/uploads/2011/03/twilight-cover.jpg"/>
          <p:cNvPicPr>
            <a:picLocks noChangeAspect="1" noChangeArrowheads="1"/>
          </p:cNvPicPr>
          <p:nvPr/>
        </p:nvPicPr>
        <p:blipFill>
          <a:blip r:embed="rId3" cstate="print"/>
          <a:srcRect/>
          <a:stretch>
            <a:fillRect/>
          </a:stretch>
        </p:blipFill>
        <p:spPr bwMode="auto">
          <a:xfrm>
            <a:off x="4419601" y="609601"/>
            <a:ext cx="3675678" cy="5562600"/>
          </a:xfrm>
          <a:prstGeom prst="rect">
            <a:avLst/>
          </a:prstGeom>
          <a:noFill/>
        </p:spPr>
      </p:pic>
      <p:sp>
        <p:nvSpPr>
          <p:cNvPr id="6" name="TextBox 5"/>
          <p:cNvSpPr txBox="1"/>
          <p:nvPr/>
        </p:nvSpPr>
        <p:spPr>
          <a:xfrm>
            <a:off x="8153400" y="3124200"/>
            <a:ext cx="685800" cy="707886"/>
          </a:xfrm>
          <a:prstGeom prst="rect">
            <a:avLst/>
          </a:prstGeom>
          <a:noFill/>
        </p:spPr>
        <p:txBody>
          <a:bodyPr wrap="square" rtlCol="0">
            <a:spAutoFit/>
          </a:bodyPr>
          <a:lstStyle/>
          <a:p>
            <a:r>
              <a:rPr lang="en-US" sz="4000" dirty="0" smtClean="0"/>
              <a:t> ?</a:t>
            </a:r>
            <a:endParaRPr lang="en-US" sz="4000" dirty="0"/>
          </a:p>
        </p:txBody>
      </p:sp>
      <p:sp>
        <p:nvSpPr>
          <p:cNvPr id="7" name="TextBox 6"/>
          <p:cNvSpPr txBox="1"/>
          <p:nvPr/>
        </p:nvSpPr>
        <p:spPr>
          <a:xfrm>
            <a:off x="2667000" y="0"/>
            <a:ext cx="4375172" cy="646331"/>
          </a:xfrm>
          <a:prstGeom prst="rect">
            <a:avLst/>
          </a:prstGeom>
          <a:noFill/>
        </p:spPr>
        <p:txBody>
          <a:bodyPr wrap="none" rtlCol="0">
            <a:spAutoFit/>
          </a:bodyPr>
          <a:lstStyle/>
          <a:p>
            <a:r>
              <a:rPr lang="en-US" sz="3600" b="1" dirty="0" smtClean="0"/>
              <a:t>AND ON THAT NOTE…</a:t>
            </a:r>
            <a:endParaRPr lang="en-US"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But suck it up, manly men… </a:t>
            </a:r>
            <a:endParaRPr lang="en-US" dirty="0"/>
          </a:p>
        </p:txBody>
      </p:sp>
      <p:sp>
        <p:nvSpPr>
          <p:cNvPr id="3" name="Content Placeholder 2"/>
          <p:cNvSpPr>
            <a:spLocks noGrp="1"/>
          </p:cNvSpPr>
          <p:nvPr>
            <p:ph idx="1"/>
          </p:nvPr>
        </p:nvSpPr>
        <p:spPr>
          <a:xfrm>
            <a:off x="457200" y="1600200"/>
            <a:ext cx="45719" cy="4525963"/>
          </a:xfrm>
        </p:spPr>
        <p:txBody>
          <a:bodyPr/>
          <a:lstStyle/>
          <a:p>
            <a:endParaRPr lang="en-US" dirty="0"/>
          </a:p>
        </p:txBody>
      </p:sp>
      <p:pic>
        <p:nvPicPr>
          <p:cNvPr id="28674" name="Picture 2" descr="http://whitewolfstudio.files.wordpress.com/2011/12/things-fall-apart-painted-121511.jpg"/>
          <p:cNvPicPr>
            <a:picLocks noChangeAspect="1" noChangeArrowheads="1"/>
          </p:cNvPicPr>
          <p:nvPr/>
        </p:nvPicPr>
        <p:blipFill>
          <a:blip r:embed="rId2" cstate="print"/>
          <a:srcRect/>
          <a:stretch>
            <a:fillRect/>
          </a:stretch>
        </p:blipFill>
        <p:spPr bwMode="auto">
          <a:xfrm>
            <a:off x="2362199" y="1066800"/>
            <a:ext cx="4439919" cy="5791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Style, etc. </a:t>
            </a:r>
            <a:endParaRPr lang="en-US" b="1" dirty="0"/>
          </a:p>
        </p:txBody>
      </p:sp>
      <p:sp>
        <p:nvSpPr>
          <p:cNvPr id="3" name="Content Placeholder 2"/>
          <p:cNvSpPr>
            <a:spLocks noGrp="1"/>
          </p:cNvSpPr>
          <p:nvPr>
            <p:ph idx="1"/>
          </p:nvPr>
        </p:nvSpPr>
        <p:spPr>
          <a:xfrm>
            <a:off x="457200" y="1295400"/>
            <a:ext cx="5410200" cy="5257800"/>
          </a:xfrm>
        </p:spPr>
        <p:txBody>
          <a:bodyPr>
            <a:normAutofit lnSpcReduction="10000"/>
          </a:bodyPr>
          <a:lstStyle/>
          <a:p>
            <a:r>
              <a:rPr lang="en-US" dirty="0" smtClean="0"/>
              <a:t>Originally published in three “books” (i.e. three parts), as were most novels of the day</a:t>
            </a:r>
          </a:p>
          <a:p>
            <a:pPr lvl="0"/>
            <a:r>
              <a:rPr lang="en-US" dirty="0" smtClean="0"/>
              <a:t>Mostly </a:t>
            </a:r>
            <a:r>
              <a:rPr lang="en-US" dirty="0" err="1" smtClean="0"/>
              <a:t>Lizzy’s</a:t>
            </a:r>
            <a:r>
              <a:rPr lang="en-US" dirty="0" smtClean="0"/>
              <a:t> </a:t>
            </a:r>
            <a:r>
              <a:rPr lang="en-US" dirty="0"/>
              <a:t>thoughts (seems to be limited third </a:t>
            </a:r>
            <a:r>
              <a:rPr lang="en-US" dirty="0" smtClean="0"/>
              <a:t>person POV) </a:t>
            </a:r>
          </a:p>
          <a:p>
            <a:pPr lvl="0"/>
            <a:r>
              <a:rPr lang="en-US" dirty="0" smtClean="0"/>
              <a:t>BUT </a:t>
            </a:r>
            <a:r>
              <a:rPr lang="en-US" dirty="0"/>
              <a:t>others’ perspectives come into play (really omniscient third person POV</a:t>
            </a:r>
            <a:r>
              <a:rPr lang="en-US" dirty="0" smtClean="0"/>
              <a:t>)</a:t>
            </a:r>
          </a:p>
          <a:p>
            <a:pPr lvl="0"/>
            <a:r>
              <a:rPr lang="en-US" b="1" dirty="0" smtClean="0"/>
              <a:t>MUCH MORE ON NARRATIVE VOICE LATER</a:t>
            </a:r>
            <a:endParaRPr lang="en-US" b="1" dirty="0"/>
          </a:p>
          <a:p>
            <a:pPr lvl="0">
              <a:buNone/>
            </a:pPr>
            <a:endParaRPr lang="en-US" dirty="0"/>
          </a:p>
        </p:txBody>
      </p:sp>
      <p:pic>
        <p:nvPicPr>
          <p:cNvPr id="9218" name="Picture 2" descr="http://www.thinkgeek.com/images/products/zoom/b747_pride_and_prejudice_and_zombies.jpg"/>
          <p:cNvPicPr>
            <a:picLocks noChangeAspect="1" noChangeArrowheads="1"/>
          </p:cNvPicPr>
          <p:nvPr/>
        </p:nvPicPr>
        <p:blipFill>
          <a:blip r:embed="rId3" cstate="print"/>
          <a:srcRect/>
          <a:stretch>
            <a:fillRect/>
          </a:stretch>
        </p:blipFill>
        <p:spPr bwMode="auto">
          <a:xfrm>
            <a:off x="5972175" y="1295400"/>
            <a:ext cx="3171825" cy="4857751"/>
          </a:xfrm>
          <a:prstGeom prst="rect">
            <a:avLst/>
          </a:prstGeom>
          <a:noFill/>
        </p:spPr>
      </p:pic>
      <p:sp>
        <p:nvSpPr>
          <p:cNvPr id="5" name="TextBox 4"/>
          <p:cNvSpPr txBox="1"/>
          <p:nvPr/>
        </p:nvSpPr>
        <p:spPr>
          <a:xfrm>
            <a:off x="6705600" y="6248400"/>
            <a:ext cx="1593869" cy="461665"/>
          </a:xfrm>
          <a:prstGeom prst="rect">
            <a:avLst/>
          </a:prstGeom>
          <a:noFill/>
        </p:spPr>
        <p:txBody>
          <a:bodyPr wrap="square" rtlCol="0">
            <a:spAutoFit/>
          </a:bodyPr>
          <a:lstStyle/>
          <a:p>
            <a:r>
              <a:rPr lang="en-US" sz="2400" b="1" dirty="0" err="1" smtClean="0"/>
              <a:t>Stylin</a:t>
            </a:r>
            <a:r>
              <a:rPr lang="en-US" sz="2000" b="1" dirty="0" smtClean="0"/>
              <a:t>’…</a:t>
            </a:r>
            <a:endParaRPr lang="en-US"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Bennet</a:t>
            </a:r>
            <a:r>
              <a:rPr lang="en-US" dirty="0" smtClean="0"/>
              <a:t> Girls’ Ages</a:t>
            </a:r>
            <a:endParaRPr lang="en-US" dirty="0"/>
          </a:p>
        </p:txBody>
      </p:sp>
      <p:sp>
        <p:nvSpPr>
          <p:cNvPr id="3" name="Content Placeholder 2"/>
          <p:cNvSpPr>
            <a:spLocks noGrp="1"/>
          </p:cNvSpPr>
          <p:nvPr>
            <p:ph idx="1"/>
          </p:nvPr>
        </p:nvSpPr>
        <p:spPr>
          <a:xfrm>
            <a:off x="457200" y="1600200"/>
            <a:ext cx="2971800" cy="4525963"/>
          </a:xfrm>
        </p:spPr>
        <p:txBody>
          <a:bodyPr>
            <a:normAutofit/>
          </a:bodyPr>
          <a:lstStyle/>
          <a:p>
            <a:r>
              <a:rPr lang="en-US" dirty="0" smtClean="0"/>
              <a:t>Jane – 22</a:t>
            </a:r>
          </a:p>
          <a:p>
            <a:r>
              <a:rPr lang="en-US" b="1" dirty="0" smtClean="0"/>
              <a:t>Elizabeth (</a:t>
            </a:r>
            <a:r>
              <a:rPr lang="en-US" b="1" dirty="0" err="1" smtClean="0"/>
              <a:t>Lizzy</a:t>
            </a:r>
            <a:r>
              <a:rPr lang="en-US" b="1" dirty="0" smtClean="0"/>
              <a:t>, Eliza) </a:t>
            </a:r>
            <a:r>
              <a:rPr lang="en-US" b="1" dirty="0"/>
              <a:t>– 20</a:t>
            </a:r>
          </a:p>
          <a:p>
            <a:r>
              <a:rPr lang="en-US" dirty="0" smtClean="0"/>
              <a:t>Mary – ?</a:t>
            </a:r>
          </a:p>
          <a:p>
            <a:r>
              <a:rPr lang="en-US" dirty="0" smtClean="0"/>
              <a:t>Catherine (Kitty) </a:t>
            </a:r>
            <a:r>
              <a:rPr lang="en-US" dirty="0"/>
              <a:t>– </a:t>
            </a:r>
            <a:r>
              <a:rPr lang="en-US" dirty="0" smtClean="0"/>
              <a:t>17</a:t>
            </a:r>
            <a:endParaRPr lang="en-US" dirty="0"/>
          </a:p>
          <a:p>
            <a:r>
              <a:rPr lang="en-US" dirty="0" smtClean="0"/>
              <a:t>Lydia </a:t>
            </a:r>
            <a:r>
              <a:rPr lang="en-US" dirty="0"/>
              <a:t>– </a:t>
            </a:r>
            <a:r>
              <a:rPr lang="en-US" dirty="0" smtClean="0"/>
              <a:t>15</a:t>
            </a:r>
            <a:endParaRPr lang="en-US" dirty="0"/>
          </a:p>
        </p:txBody>
      </p:sp>
      <p:pic>
        <p:nvPicPr>
          <p:cNvPr id="7170" name="Picture 2" descr="http://careymulligan.files.wordpress.com/2007/06/pp_wallpaper1_800x600.jpg"/>
          <p:cNvPicPr>
            <a:picLocks noChangeAspect="1" noChangeArrowheads="1"/>
          </p:cNvPicPr>
          <p:nvPr/>
        </p:nvPicPr>
        <p:blipFill>
          <a:blip r:embed="rId2" cstate="print"/>
          <a:srcRect/>
          <a:stretch>
            <a:fillRect/>
          </a:stretch>
        </p:blipFill>
        <p:spPr bwMode="auto">
          <a:xfrm>
            <a:off x="3429000" y="1752600"/>
            <a:ext cx="5715000" cy="42862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418</TotalTime>
  <Words>451</Words>
  <Application>Microsoft Office PowerPoint</Application>
  <PresentationFormat>On-screen Show (4:3)</PresentationFormat>
  <Paragraphs>62</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Pride and Prejudice  </vt:lpstr>
      <vt:lpstr>Regency England—1811-1820</vt:lpstr>
      <vt:lpstr>Landed Gentry</vt:lpstr>
      <vt:lpstr>Literary Periods </vt:lpstr>
      <vt:lpstr>BUT</vt:lpstr>
      <vt:lpstr>=</vt:lpstr>
      <vt:lpstr>But suck it up, manly men… </vt:lpstr>
      <vt:lpstr>Style, etc. </vt:lpstr>
      <vt:lpstr>Bennet Girls’ Ages</vt:lpstr>
      <vt:lpstr>Opening Passage</vt:lpstr>
      <vt:lpstr>Free Indirect Speech/Discourse</vt:lpstr>
      <vt:lpstr>PowerPoint Presentation</vt:lpstr>
      <vt:lpstr>Free Indirect Discourse/Speech in Pride and Prejudice</vt:lpstr>
      <vt:lpstr>Lady Catherine looked in my upstairs closet, and she totally approved of this!</vt:lpstr>
    </vt:vector>
  </TitlesOfParts>
  <Company>Austin Independent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Pride and Prejudice Jane Austen’s Novel/Comedy of Manners (with parodic elements) Mr. Harry’s Notes</dc:title>
  <dc:creator>Windows User</dc:creator>
  <cp:lastModifiedBy>Christina Swan</cp:lastModifiedBy>
  <cp:revision>65</cp:revision>
  <dcterms:created xsi:type="dcterms:W3CDTF">2011-07-22T14:13:09Z</dcterms:created>
  <dcterms:modified xsi:type="dcterms:W3CDTF">2018-01-01T21:22:06Z</dcterms:modified>
</cp:coreProperties>
</file>