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58" r:id="rId3"/>
    <p:sldId id="260" r:id="rId4"/>
    <p:sldId id="259" r:id="rId5"/>
    <p:sldId id="257" r:id="rId6"/>
    <p:sldId id="269" r:id="rId7"/>
    <p:sldId id="262" r:id="rId8"/>
    <p:sldId id="265" r:id="rId9"/>
    <p:sldId id="263" r:id="rId10"/>
    <p:sldId id="264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9691" autoAdjust="0"/>
  </p:normalViewPr>
  <p:slideViewPr>
    <p:cSldViewPr>
      <p:cViewPr varScale="1">
        <p:scale>
          <a:sx n="84" d="100"/>
          <a:sy n="84" d="100"/>
        </p:scale>
        <p:origin x="1426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A6B5C-37F8-4F04-AF71-3447893320B2}" type="datetimeFigureOut">
              <a:rPr lang="en-US" smtClean="0"/>
              <a:pPr/>
              <a:t>2/13/2019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71A5A-C200-45FA-A2EC-A3038B40F6B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A6B5C-37F8-4F04-AF71-3447893320B2}" type="datetimeFigureOut">
              <a:rPr lang="en-US" smtClean="0"/>
              <a:pPr/>
              <a:t>2/13/2019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71A5A-C200-45FA-A2EC-A3038B40F6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A6B5C-37F8-4F04-AF71-3447893320B2}" type="datetimeFigureOut">
              <a:rPr lang="en-US" smtClean="0"/>
              <a:pPr/>
              <a:t>2/13/2019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71A5A-C200-45FA-A2EC-A3038B40F6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A6B5C-37F8-4F04-AF71-3447893320B2}" type="datetimeFigureOut">
              <a:rPr lang="en-US" smtClean="0"/>
              <a:pPr/>
              <a:t>2/13/2019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71A5A-C200-45FA-A2EC-A3038B40F6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A6B5C-37F8-4F04-AF71-3447893320B2}" type="datetimeFigureOut">
              <a:rPr lang="en-US" smtClean="0"/>
              <a:pPr/>
              <a:t>2/13/2019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71A5A-C200-45FA-A2EC-A3038B40F6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A6B5C-37F8-4F04-AF71-3447893320B2}" type="datetimeFigureOut">
              <a:rPr lang="en-US" smtClean="0"/>
              <a:pPr/>
              <a:t>2/13/2019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71A5A-C200-45FA-A2EC-A3038B40F6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A6B5C-37F8-4F04-AF71-3447893320B2}" type="datetimeFigureOut">
              <a:rPr lang="en-US" smtClean="0"/>
              <a:pPr/>
              <a:t>2/13/2019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71A5A-C200-45FA-A2EC-A3038B40F6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A6B5C-37F8-4F04-AF71-3447893320B2}" type="datetimeFigureOut">
              <a:rPr lang="en-US" smtClean="0"/>
              <a:pPr/>
              <a:t>2/13/2019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71A5A-C200-45FA-A2EC-A3038B40F6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A6B5C-37F8-4F04-AF71-3447893320B2}" type="datetimeFigureOut">
              <a:rPr lang="en-US" smtClean="0"/>
              <a:pPr/>
              <a:t>2/13/2019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71A5A-C200-45FA-A2EC-A3038B40F6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A6B5C-37F8-4F04-AF71-3447893320B2}" type="datetimeFigureOut">
              <a:rPr lang="en-US" smtClean="0"/>
              <a:pPr/>
              <a:t>2/13/2019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71A5A-C200-45FA-A2EC-A3038B40F6B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681A6B5C-37F8-4F04-AF71-3447893320B2}" type="datetimeFigureOut">
              <a:rPr lang="en-US" smtClean="0"/>
              <a:pPr/>
              <a:t>2/13/2019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7A971A5A-C200-45FA-A2EC-A3038B40F6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681A6B5C-37F8-4F04-AF71-3447893320B2}" type="datetimeFigureOut">
              <a:rPr lang="en-US" smtClean="0"/>
              <a:pPr/>
              <a:t>2/13/2019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7A971A5A-C200-45FA-A2EC-A3038B40F6B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/wiki/File:Cover_womanwarrior.jpg" TargetMode="External"/><Relationship Id="rId1" Type="http://schemas.openxmlformats.org/officeDocument/2006/relationships/slideLayout" Target="../slideLayouts/slideLayout3.xml"/><Relationship Id="rId4" Type="http://schemas.openxmlformats.org/officeDocument/2006/relationships/image" Target="http://upload.wikimedia.org/wikipedia/en/thumb/a/a6/Cover_womanwarrior.jpg/200px-Cover_womanwarrior.jpg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895600"/>
            <a:ext cx="8077200" cy="2133600"/>
          </a:xfrm>
        </p:spPr>
        <p:txBody>
          <a:bodyPr>
            <a:normAutofit fontScale="90000"/>
          </a:bodyPr>
          <a:lstStyle/>
          <a:p>
            <a:r>
              <a:rPr lang="en-US" i="1" dirty="0" smtClean="0"/>
              <a:t>The Woman Warrior </a:t>
            </a:r>
            <a:br>
              <a:rPr lang="en-US" i="1" dirty="0" smtClean="0"/>
            </a:br>
            <a:r>
              <a:rPr lang="en-US" dirty="0" smtClean="0"/>
              <a:t>and </a:t>
            </a:r>
            <a:br>
              <a:rPr lang="en-US" dirty="0" smtClean="0"/>
            </a:br>
            <a:r>
              <a:rPr lang="en-US" i="1" dirty="0" smtClean="0"/>
              <a:t>Things Fall Apart</a:t>
            </a:r>
            <a:endParaRPr lang="en-US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914400"/>
          </a:xfrm>
        </p:spPr>
        <p:txBody>
          <a:bodyPr/>
          <a:lstStyle/>
          <a:p>
            <a:r>
              <a:rPr lang="en-US" dirty="0" smtClean="0"/>
              <a:t>an overview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2819400" cy="4625609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en-US" dirty="0" smtClean="0"/>
              <a:t>Rich in allegory, motif, and symbolism.  </a:t>
            </a:r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Humor or anger?  Yes.</a:t>
            </a:r>
          </a:p>
          <a:p>
            <a:pPr lvl="0">
              <a:buNone/>
            </a:pPr>
            <a:endParaRPr lang="en-US" dirty="0" smtClean="0"/>
          </a:p>
          <a:p>
            <a:pPr lvl="0"/>
            <a:r>
              <a:rPr lang="en-US" dirty="0" smtClean="0"/>
              <a:t>Neither a comedy nor a tragedy</a:t>
            </a:r>
          </a:p>
          <a:p>
            <a:endParaRPr lang="en-US" dirty="0"/>
          </a:p>
        </p:txBody>
      </p:sp>
      <p:pic>
        <p:nvPicPr>
          <p:cNvPr id="4" name="Picture 2" descr="Relief map of China by dbcox53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64014" y="762000"/>
            <a:ext cx="5679986" cy="556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Down Arrow 4"/>
          <p:cNvSpPr/>
          <p:nvPr/>
        </p:nvSpPr>
        <p:spPr>
          <a:xfrm rot="8143119">
            <a:off x="8045117" y="5440408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Further Thematic Stuff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Speech as power: “Slaves” have no speech. Language is a weapon.</a:t>
            </a:r>
          </a:p>
          <a:p>
            <a:r>
              <a:rPr lang="en-US" dirty="0" smtClean="0"/>
              <a:t>Girlhood: “Girls are a waste of food.”</a:t>
            </a:r>
          </a:p>
          <a:p>
            <a:r>
              <a:rPr lang="en-US" dirty="0" smtClean="0"/>
              <a:t>Cultural assimilation: What is valuable or problematic in Chinese culture? American culture? Are the stories we tell about our cultures real representations, or altered? How does a culture “haunt” us?  </a:t>
            </a:r>
          </a:p>
          <a:p>
            <a:r>
              <a:rPr lang="en-US" dirty="0" smtClean="0"/>
              <a:t>The main character’s difficult relationship with her powerful mother. 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An excerpt from </a:t>
            </a:r>
            <a:r>
              <a:rPr lang="en-US" i="1" dirty="0" smtClean="0"/>
              <a:t>The Woman Warrior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p. </a:t>
            </a:r>
            <a:r>
              <a:rPr lang="en-US" smtClean="0"/>
              <a:t>19-20, 45-47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Both novels: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0"/>
            <a:r>
              <a:rPr lang="en-US" dirty="0" smtClean="0"/>
              <a:t>Written in post-colonial/post-World War II era, multi-cultural literature. </a:t>
            </a:r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Reflect back on tribal/primitive beliefs of Nigerian or Chinese culture.  Hallowed belief or silly superstition?</a:t>
            </a:r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Both value “war,” or at least the violent fight for pride and/or justice.</a:t>
            </a:r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Importance of storytelling in defining yourself, your family, and your culture.  Considering your own story.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Things Fall Apart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By Chinua Achebe</a:t>
            </a:r>
            <a:endParaRPr lang="en-US" dirty="0"/>
          </a:p>
        </p:txBody>
      </p:sp>
      <p:pic>
        <p:nvPicPr>
          <p:cNvPr id="1026" name="Picture 2" descr="200px-ThingsFallApar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2638044"/>
            <a:ext cx="2971800" cy="42199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3276600" y="2743200"/>
            <a:ext cx="5715000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Nigerian</a:t>
            </a:r>
          </a:p>
          <a:p>
            <a:endParaRPr lang="en-US" sz="2400" dirty="0"/>
          </a:p>
          <a:p>
            <a:r>
              <a:rPr lang="en-US" sz="2400" dirty="0" smtClean="0"/>
              <a:t>Written in 1958.</a:t>
            </a:r>
          </a:p>
          <a:p>
            <a:endParaRPr lang="en-US" sz="2400" dirty="0" smtClean="0"/>
          </a:p>
          <a:p>
            <a:r>
              <a:rPr lang="en-US" sz="2400" dirty="0" smtClean="0"/>
              <a:t>Set in the 1890s, with the arrival of the first Europeans among the Igbo people.</a:t>
            </a:r>
          </a:p>
          <a:p>
            <a:endParaRPr lang="en-US" sz="2400" dirty="0" smtClean="0"/>
          </a:p>
          <a:p>
            <a:r>
              <a:rPr lang="en-US" sz="2400" dirty="0" smtClean="0"/>
              <a:t>Brilliantly constructed. Recipient </a:t>
            </a:r>
            <a:r>
              <a:rPr lang="en-US" sz="2400" dirty="0"/>
              <a:t>of </a:t>
            </a:r>
            <a:r>
              <a:rPr lang="en-US" sz="2400" dirty="0" smtClean="0"/>
              <a:t>Nigerian </a:t>
            </a:r>
            <a:r>
              <a:rPr lang="en-US" sz="2400" dirty="0"/>
              <a:t>National Merit </a:t>
            </a:r>
            <a:r>
              <a:rPr lang="en-US" sz="2400" dirty="0" smtClean="0"/>
              <a:t>Award.  Received international critical acclaim. </a:t>
            </a:r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Nigeria</a:t>
            </a:r>
            <a:endParaRPr lang="en-US" dirty="0"/>
          </a:p>
        </p:txBody>
      </p:sp>
      <p:pic>
        <p:nvPicPr>
          <p:cNvPr id="2050" name="Picture 2" descr="Africa_1985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57600" y="0"/>
            <a:ext cx="5486400" cy="67799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ight Arrow 4"/>
          <p:cNvSpPr/>
          <p:nvPr/>
        </p:nvSpPr>
        <p:spPr>
          <a:xfrm rot="18680645">
            <a:off x="4495800" y="3962400"/>
            <a:ext cx="990600" cy="560832"/>
          </a:xfrm>
          <a:prstGeom prst="rightArrow">
            <a:avLst>
              <a:gd name="adj1" fmla="val 50000"/>
              <a:gd name="adj2" fmla="val 4803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52400" y="1524000"/>
            <a:ext cx="3581400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A creation of European colonialism. </a:t>
            </a:r>
          </a:p>
          <a:p>
            <a:endParaRPr lang="en-US" sz="2000" b="1" dirty="0"/>
          </a:p>
          <a:p>
            <a:r>
              <a:rPr lang="en-US" sz="2000" b="1" dirty="0" smtClean="0"/>
              <a:t>Two major ethnic groups / nations-- The Igbo (Ibo) and the Yoruba—and a host of smaller groups. </a:t>
            </a:r>
          </a:p>
          <a:p>
            <a:endParaRPr lang="en-US" sz="2000" b="1" dirty="0"/>
          </a:p>
          <a:p>
            <a:r>
              <a:rPr lang="en-US" sz="2000" b="1" dirty="0" smtClean="0"/>
              <a:t>Colonized mainly by the British. </a:t>
            </a:r>
          </a:p>
          <a:p>
            <a:endParaRPr lang="en-US" sz="2000" b="1" dirty="0"/>
          </a:p>
          <a:p>
            <a:r>
              <a:rPr lang="en-US" sz="2000" b="1" dirty="0" smtClean="0"/>
              <a:t>Contemporary times: One of the most prosperous African nations. </a:t>
            </a:r>
          </a:p>
          <a:p>
            <a:endParaRPr lang="en-US" sz="2000" b="1" dirty="0"/>
          </a:p>
          <a:p>
            <a:r>
              <a:rPr lang="en-US" sz="2000" b="1" dirty="0" smtClean="0"/>
              <a:t>Prosperity = GDP, not equal distribution of wealth. </a:t>
            </a:r>
            <a:endParaRPr lang="en-US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TFA</a:t>
            </a:r>
            <a:r>
              <a:rPr lang="en-US" dirty="0" smtClean="0"/>
              <a:t>—The Language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smtClean="0"/>
              <a:t>-</a:t>
            </a:r>
            <a:r>
              <a:rPr lang="en-US" b="1" dirty="0" smtClean="0"/>
              <a:t>ORAL TRADITION </a:t>
            </a:r>
            <a:r>
              <a:rPr lang="en-US" dirty="0" smtClean="0"/>
              <a:t>(Igbo—no </a:t>
            </a:r>
          </a:p>
          <a:p>
            <a:pPr>
              <a:buNone/>
            </a:pPr>
            <a:r>
              <a:rPr lang="en-US" dirty="0" smtClean="0"/>
              <a:t>      pre-European written tradition.)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-</a:t>
            </a:r>
            <a:r>
              <a:rPr lang="en-US" b="1" dirty="0" smtClean="0"/>
              <a:t>English </a:t>
            </a:r>
            <a:r>
              <a:rPr lang="en-US" dirty="0" smtClean="0"/>
              <a:t>Why? Who is the audience? What is the book’s goal? </a:t>
            </a:r>
          </a:p>
          <a:p>
            <a:pPr lvl="0">
              <a:buNone/>
            </a:pPr>
            <a:endParaRPr lang="en-US" dirty="0" smtClean="0"/>
          </a:p>
          <a:p>
            <a:pPr lvl="0">
              <a:buNone/>
            </a:pPr>
            <a:r>
              <a:rPr lang="en-US" dirty="0" smtClean="0"/>
              <a:t>-Captures patterns of Igbo speech and spirit of the language in the words, phrases, folk tales, proverbs</a:t>
            </a:r>
          </a:p>
          <a:p>
            <a:pPr lvl="0">
              <a:buNone/>
            </a:pPr>
            <a:endParaRPr lang="en-US" dirty="0" smtClean="0"/>
          </a:p>
          <a:p>
            <a:pPr lvl="0">
              <a:buNone/>
            </a:pPr>
            <a:r>
              <a:rPr lang="en-US" b="1" dirty="0" smtClean="0"/>
              <a:t>Proverbs</a:t>
            </a:r>
            <a:r>
              <a:rPr lang="en-US" dirty="0" smtClean="0"/>
              <a:t> and </a:t>
            </a:r>
            <a:r>
              <a:rPr lang="en-US" b="1" dirty="0" smtClean="0"/>
              <a:t>storytelling</a:t>
            </a:r>
            <a:r>
              <a:rPr lang="en-US" dirty="0" smtClean="0"/>
              <a:t> play an irreplaceable role in </a:t>
            </a:r>
            <a:r>
              <a:rPr lang="en-US" dirty="0" err="1" smtClean="0"/>
              <a:t>Ibgo</a:t>
            </a:r>
            <a:r>
              <a:rPr lang="en-US" dirty="0" smtClean="0"/>
              <a:t> culture,  even now. </a:t>
            </a:r>
          </a:p>
          <a:p>
            <a:pPr lvl="1"/>
            <a:r>
              <a:rPr lang="en-US" dirty="0" smtClean="0"/>
              <a:t>(Social glue. Ties together religion, social class, philosophy, history, family structure.)</a:t>
            </a:r>
          </a:p>
        </p:txBody>
      </p:sp>
      <p:pic>
        <p:nvPicPr>
          <p:cNvPr id="3074" name="Picture 2" descr="200px-Chinua_Achebe_-_Buffalo_25Sep2008_cro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03043" y="0"/>
            <a:ext cx="3540957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TFA</a:t>
            </a:r>
            <a:r>
              <a:rPr lang="en-US" dirty="0" smtClean="0"/>
              <a:t>—style and themes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Simple language, complex ideas and structure. </a:t>
            </a:r>
          </a:p>
          <a:p>
            <a:endParaRPr lang="en-US" dirty="0" smtClean="0"/>
          </a:p>
          <a:p>
            <a:r>
              <a:rPr lang="en-US" dirty="0" smtClean="0"/>
              <a:t>Structured as a traditional Greek tragedy. </a:t>
            </a:r>
          </a:p>
          <a:p>
            <a:endParaRPr lang="en-US" dirty="0" smtClean="0"/>
          </a:p>
          <a:p>
            <a:r>
              <a:rPr lang="en-US" dirty="0" smtClean="0"/>
              <a:t>Thematic stuff to watch for: </a:t>
            </a:r>
          </a:p>
          <a:p>
            <a:pPr lvl="1"/>
            <a:r>
              <a:rPr lang="en-US" dirty="0" smtClean="0"/>
              <a:t>Male power vs. female power (massively complex)</a:t>
            </a:r>
          </a:p>
          <a:p>
            <a:pPr lvl="1"/>
            <a:r>
              <a:rPr lang="en-US" dirty="0" smtClean="0"/>
              <a:t>Where </a:t>
            </a:r>
            <a:r>
              <a:rPr lang="en-US" dirty="0" err="1" smtClean="0"/>
              <a:t>Okonkwo</a:t>
            </a:r>
            <a:r>
              <a:rPr lang="en-US" dirty="0" smtClean="0"/>
              <a:t> reinforces his culture and where he rejects his culture</a:t>
            </a:r>
          </a:p>
          <a:p>
            <a:pPr lvl="1"/>
            <a:r>
              <a:rPr lang="en-US" dirty="0" err="1" smtClean="0"/>
              <a:t>Defamiliarization</a:t>
            </a:r>
            <a:r>
              <a:rPr lang="en-US" dirty="0" smtClean="0"/>
              <a:t> vs. making the strange familiar—who is this story for? What is its goal? </a:t>
            </a:r>
          </a:p>
          <a:p>
            <a:pPr lvl="1"/>
            <a:r>
              <a:rPr lang="en-US" dirty="0" smtClean="0"/>
              <a:t> Collisions between cultures—where and why do disagreements happen? IS one culture “bad” and in need of reforming? (If so, in what respect?)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An excerpt from Things Fall Apart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8872" indent="0">
              <a:buNone/>
            </a:pPr>
            <a:r>
              <a:rPr lang="en-US" smtClean="0"/>
              <a:t>p.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66727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Woman Warrior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By Maxine Hong Kingston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276600" y="2743200"/>
            <a:ext cx="57150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Second-generation immigrant from China (grows up in California).  </a:t>
            </a:r>
          </a:p>
          <a:p>
            <a:endParaRPr lang="en-US" sz="2800" b="1" dirty="0"/>
          </a:p>
          <a:p>
            <a:r>
              <a:rPr lang="en-US" sz="2800" b="1" dirty="0" smtClean="0"/>
              <a:t>Written in 1975.</a:t>
            </a:r>
          </a:p>
          <a:p>
            <a:endParaRPr lang="en-US" sz="2800" b="1" dirty="0" smtClean="0"/>
          </a:p>
          <a:p>
            <a:r>
              <a:rPr lang="en-US" sz="2800" b="1" dirty="0" smtClean="0"/>
              <a:t>Semi-autobiographical—the author struggles to be female, Chinese, and American at the same time. </a:t>
            </a:r>
          </a:p>
        </p:txBody>
      </p:sp>
      <p:pic>
        <p:nvPicPr>
          <p:cNvPr id="4098" name="Picture 2" descr="http://upload.wikimedia.org/wikipedia/en/thumb/a/a6/Cover_womanwarrior.jpg/200px-Cover_womanwarrior.jpg">
            <a:hlinkClick r:id="rId2" tooltip="&quot;Cover womanwarrior.jpg&quot;"/>
          </p:cNvPr>
          <p:cNvPicPr>
            <a:picLocks noChangeAspect="1" noChangeArrowheads="1"/>
          </p:cNvPicPr>
          <p:nvPr/>
        </p:nvPicPr>
        <p:blipFill>
          <a:blip r:embed="rId3" r:link="rId4" cstate="print"/>
          <a:srcRect/>
          <a:stretch>
            <a:fillRect/>
          </a:stretch>
        </p:blipFill>
        <p:spPr bwMode="auto">
          <a:xfrm>
            <a:off x="1" y="2555238"/>
            <a:ext cx="3048000" cy="43027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WW</a:t>
            </a:r>
            <a:r>
              <a:rPr lang="en-US" dirty="0" smtClean="0"/>
              <a:t>--Honors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Modern Language </a:t>
            </a:r>
          </a:p>
          <a:p>
            <a:pPr>
              <a:buNone/>
            </a:pPr>
            <a:r>
              <a:rPr lang="en-US" b="1" dirty="0" smtClean="0"/>
              <a:t>Association’s most </a:t>
            </a:r>
          </a:p>
          <a:p>
            <a:pPr>
              <a:buNone/>
            </a:pPr>
            <a:r>
              <a:rPr lang="en-US" b="1" dirty="0" smtClean="0"/>
              <a:t>commonly taught text in </a:t>
            </a:r>
          </a:p>
          <a:p>
            <a:pPr>
              <a:buNone/>
            </a:pPr>
            <a:r>
              <a:rPr lang="en-US" b="1" dirty="0" smtClean="0"/>
              <a:t>modern university education (American lit.,</a:t>
            </a:r>
          </a:p>
          <a:p>
            <a:pPr>
              <a:buNone/>
            </a:pPr>
            <a:r>
              <a:rPr lang="en-US" b="1" dirty="0" smtClean="0"/>
              <a:t>anthropology, Asian studies, composition, </a:t>
            </a:r>
          </a:p>
          <a:p>
            <a:pPr>
              <a:buNone/>
            </a:pPr>
            <a:r>
              <a:rPr lang="en-US" b="1" dirty="0" smtClean="0"/>
              <a:t>education, psychology, sociology, women's </a:t>
            </a:r>
          </a:p>
          <a:p>
            <a:pPr>
              <a:buNone/>
            </a:pPr>
            <a:r>
              <a:rPr lang="en-US" b="1" dirty="0" smtClean="0"/>
              <a:t>studies…</a:t>
            </a:r>
          </a:p>
          <a:p>
            <a:pPr>
              <a:buNone/>
            </a:pPr>
            <a:endParaRPr lang="en-US" b="1" dirty="0" smtClean="0"/>
          </a:p>
          <a:p>
            <a:r>
              <a:rPr lang="en-US" b="1" dirty="0" smtClean="0"/>
              <a:t>Kingston teaches at UC Berkeley</a:t>
            </a:r>
            <a:endParaRPr lang="en-US" dirty="0"/>
          </a:p>
        </p:txBody>
      </p:sp>
      <p:pic>
        <p:nvPicPr>
          <p:cNvPr id="21506" name="Picture 2" descr="180px-Maxine_Hong_Kingston_by_David_Shankbon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57800" y="0"/>
            <a:ext cx="3754563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Allegory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4724400" cy="4930409"/>
          </a:xfrm>
        </p:spPr>
        <p:txBody>
          <a:bodyPr>
            <a:normAutofit fontScale="85000" lnSpcReduction="20000"/>
          </a:bodyPr>
          <a:lstStyle/>
          <a:p>
            <a:pPr lvl="0">
              <a:buNone/>
            </a:pPr>
            <a:r>
              <a:rPr lang="en-US" dirty="0" err="1" smtClean="0"/>
              <a:t>Fa</a:t>
            </a:r>
            <a:r>
              <a:rPr lang="en-US" dirty="0" smtClean="0"/>
              <a:t> Mu </a:t>
            </a:r>
            <a:r>
              <a:rPr lang="en-US" dirty="0" err="1" smtClean="0"/>
              <a:t>Lan</a:t>
            </a:r>
            <a:r>
              <a:rPr lang="en-US" dirty="0" smtClean="0"/>
              <a:t> myth (ancient </a:t>
            </a:r>
          </a:p>
          <a:p>
            <a:pPr lvl="0">
              <a:buNone/>
            </a:pPr>
            <a:r>
              <a:rPr lang="en-US" dirty="0" smtClean="0"/>
              <a:t>female warrior who brings </a:t>
            </a:r>
          </a:p>
          <a:p>
            <a:pPr lvl="0">
              <a:buNone/>
            </a:pPr>
            <a:r>
              <a:rPr lang="en-US" dirty="0" smtClean="0"/>
              <a:t>justice to China) </a:t>
            </a:r>
          </a:p>
          <a:p>
            <a:pPr lvl="0">
              <a:buNone/>
            </a:pPr>
            <a:r>
              <a:rPr lang="en-US" dirty="0" smtClean="0"/>
              <a:t>                          = </a:t>
            </a:r>
          </a:p>
          <a:p>
            <a:pPr lvl="0">
              <a:buNone/>
            </a:pPr>
            <a:r>
              <a:rPr lang="en-US" dirty="0" smtClean="0"/>
              <a:t>allegory for modern-day </a:t>
            </a:r>
          </a:p>
          <a:p>
            <a:pPr lvl="0">
              <a:buNone/>
            </a:pPr>
            <a:r>
              <a:rPr lang="en-US" dirty="0" smtClean="0"/>
              <a:t>struggles w/ gender and </a:t>
            </a:r>
          </a:p>
          <a:p>
            <a:pPr lvl="0">
              <a:buNone/>
            </a:pPr>
            <a:r>
              <a:rPr lang="en-US" dirty="0" smtClean="0"/>
              <a:t>ethnicity.</a:t>
            </a:r>
          </a:p>
          <a:p>
            <a:pPr lvl="0">
              <a:buNone/>
            </a:pPr>
            <a:endParaRPr lang="en-US" dirty="0" smtClean="0"/>
          </a:p>
          <a:p>
            <a:pPr lvl="0">
              <a:buNone/>
            </a:pPr>
            <a:r>
              <a:rPr lang="en-US" dirty="0" smtClean="0"/>
              <a:t>“[ My mother] said I would grow up a wife and a slave, but she taught me the song of the warrior woman, </a:t>
            </a:r>
            <a:r>
              <a:rPr lang="en-US" dirty="0" err="1" smtClean="0"/>
              <a:t>Fa</a:t>
            </a:r>
            <a:r>
              <a:rPr lang="en-US" dirty="0" smtClean="0"/>
              <a:t> Mu </a:t>
            </a:r>
            <a:r>
              <a:rPr lang="en-US" dirty="0" err="1" smtClean="0"/>
              <a:t>Lan</a:t>
            </a:r>
            <a:r>
              <a:rPr lang="en-US" dirty="0" smtClean="0"/>
              <a:t>. I would have to grow up a warrior woman.”   </a:t>
            </a:r>
          </a:p>
          <a:p>
            <a:endParaRPr lang="en-US" dirty="0"/>
          </a:p>
        </p:txBody>
      </p:sp>
      <p:pic>
        <p:nvPicPr>
          <p:cNvPr id="20484" name="Picture 4" descr="https://encrypted-tbn1.gstatic.com/images?q=tbn:ANd9GcTr80SHVkCGoz5djVSzl3sIbtb6DTSilstgLZNlcPZukRHff-Su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57800" y="838200"/>
            <a:ext cx="3687097" cy="5715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1095</TotalTime>
  <Words>601</Words>
  <Application>Microsoft Office PowerPoint</Application>
  <PresentationFormat>On-screen Show (4:3)</PresentationFormat>
  <Paragraphs>91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Corbel</vt:lpstr>
      <vt:lpstr>Wingdings</vt:lpstr>
      <vt:lpstr>Wingdings 2</vt:lpstr>
      <vt:lpstr>Wingdings 3</vt:lpstr>
      <vt:lpstr>Module</vt:lpstr>
      <vt:lpstr>The Woman Warrior  and  Things Fall Apart</vt:lpstr>
      <vt:lpstr>Things Fall Apart</vt:lpstr>
      <vt:lpstr>Nigeria</vt:lpstr>
      <vt:lpstr>TFA—The Language </vt:lpstr>
      <vt:lpstr>TFA—style and themes </vt:lpstr>
      <vt:lpstr>An excerpt from Things Fall Apart</vt:lpstr>
      <vt:lpstr>The Woman Warrior</vt:lpstr>
      <vt:lpstr>WW--Honors</vt:lpstr>
      <vt:lpstr>Allegory</vt:lpstr>
      <vt:lpstr>Style</vt:lpstr>
      <vt:lpstr>Further Thematic Stuff</vt:lpstr>
      <vt:lpstr>An excerpt from The Woman Warrior</vt:lpstr>
      <vt:lpstr>Both novels: </vt:lpstr>
    </vt:vector>
  </TitlesOfParts>
  <Company>Austin Independent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Woman Warrior and Things Fall Apart</dc:title>
  <dc:creator>Windows User</dc:creator>
  <cp:lastModifiedBy>Windows User</cp:lastModifiedBy>
  <cp:revision>49</cp:revision>
  <dcterms:created xsi:type="dcterms:W3CDTF">2013-02-19T22:12:34Z</dcterms:created>
  <dcterms:modified xsi:type="dcterms:W3CDTF">2019-02-13T16:32:56Z</dcterms:modified>
</cp:coreProperties>
</file>